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24"/>
  </p:notesMasterIdLst>
  <p:handoutMasterIdLst>
    <p:handoutMasterId r:id="rId25"/>
  </p:handoutMasterIdLst>
  <p:sldIdLst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8" r:id="rId12"/>
    <p:sldId id="276" r:id="rId13"/>
    <p:sldId id="277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48E"/>
    <a:srgbClr val="741F02"/>
    <a:srgbClr val="5D8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24"/>
    <p:restoredTop sz="98166" autoAdjust="0"/>
  </p:normalViewPr>
  <p:slideViewPr>
    <p:cSldViewPr snapToGrid="0" snapToObjects="1">
      <p:cViewPr varScale="1">
        <p:scale>
          <a:sx n="124" d="100"/>
          <a:sy n="124" d="100"/>
        </p:scale>
        <p:origin x="147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4D7F0-A308-5643-8A3F-46B3DEE5A060}" type="datetimeFigureOut">
              <a:rPr lang="en-US" smtClean="0"/>
              <a:t>8/17/23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BD6BC-3599-D44A-BDBD-022D7FD4E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76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47BF8-93E3-434B-8BD8-F36D4059E7BC}" type="datetimeFigureOut">
              <a:rPr lang="en-US" smtClean="0"/>
              <a:t>8/17/23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A9B6A-CF35-D048-9442-4EF717BBB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001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622F-F7C4-6344-9C3E-7E2061E5FE5B}" type="datetime1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A4F5-6F06-FC44-B593-F01E79F1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7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D0A96-5E2E-A54C-BC58-6192691BE3D8}" type="datetime1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A4F5-6F06-FC44-B593-F01E79F1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5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2192-16FF-4A4B-BCE2-CFFBD23F7977}" type="datetime1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A4F5-6F06-FC44-B593-F01E79F1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6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F931-2DDB-9A4A-B199-18A163A29E65}" type="datetime1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A4F5-6F06-FC44-B593-F01E79F1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21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728D-DFBE-CF4E-B62A-5828C75B274C}" type="datetime1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A4F5-6F06-FC44-B593-F01E79F1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7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1005-9974-3B49-964B-BA22E1DEC30F}" type="datetime1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A4F5-6F06-FC44-B593-F01E79F1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1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AD64-E414-D14A-9432-CBB1EEC4ED39}" type="datetime1">
              <a:rPr lang="en-US" smtClean="0"/>
              <a:t>8/17/23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A4F5-6F06-FC44-B593-F01E79F1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8E2-0769-3542-819B-7230AD8353F0}" type="datetime1">
              <a:rPr lang="en-US" smtClean="0"/>
              <a:t>8/17/23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A4F5-6F06-FC44-B593-F01E79F1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64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0126-00CE-E24B-9E7C-8B90AD8EFB26}" type="datetime1">
              <a:rPr lang="en-US" smtClean="0"/>
              <a:t>8/17/23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A4F5-6F06-FC44-B593-F01E79F1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1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4D579-92B2-984E-B8E0-60E9C582145C}" type="datetime1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A4F5-6F06-FC44-B593-F01E79F1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4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6F4C-3EFE-ED40-B409-12555611C787}" type="datetime1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A4F5-6F06-FC44-B593-F01E79F1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3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9E6CA-7A7D-DD49-95A3-9AFF161AA630}" type="datetime1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4A4F5-6F06-FC44-B593-F01E79F1E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5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emf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4.emf"/><Relationship Id="rId4" Type="http://schemas.openxmlformats.org/officeDocument/2006/relationships/image" Target="../media/image32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3" Type="http://schemas.openxmlformats.org/officeDocument/2006/relationships/image" Target="../media/image41.emf"/><Relationship Id="rId7" Type="http://schemas.openxmlformats.org/officeDocument/2006/relationships/image" Target="../media/image45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emf"/><Relationship Id="rId11" Type="http://schemas.openxmlformats.org/officeDocument/2006/relationships/image" Target="../media/image49.emf"/><Relationship Id="rId5" Type="http://schemas.openxmlformats.org/officeDocument/2006/relationships/image" Target="../media/image43.emf"/><Relationship Id="rId10" Type="http://schemas.openxmlformats.org/officeDocument/2006/relationships/image" Target="../media/image48.emf"/><Relationship Id="rId4" Type="http://schemas.openxmlformats.org/officeDocument/2006/relationships/image" Target="../media/image42.emf"/><Relationship Id="rId9" Type="http://schemas.openxmlformats.org/officeDocument/2006/relationships/image" Target="../media/image4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2.emf"/><Relationship Id="rId4" Type="http://schemas.openxmlformats.org/officeDocument/2006/relationships/image" Target="../media/image5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5.emf"/><Relationship Id="rId4" Type="http://schemas.openxmlformats.org/officeDocument/2006/relationships/image" Target="../media/image5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6.emf"/><Relationship Id="rId5" Type="http://schemas.openxmlformats.org/officeDocument/2006/relationships/image" Target="../media/image55.emf"/><Relationship Id="rId4" Type="http://schemas.openxmlformats.org/officeDocument/2006/relationships/image" Target="../media/image5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7" Type="http://schemas.openxmlformats.org/officeDocument/2006/relationships/image" Target="../media/image62.emf"/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1.emf"/><Relationship Id="rId5" Type="http://schemas.openxmlformats.org/officeDocument/2006/relationships/image" Target="../media/image60.emf"/><Relationship Id="rId4" Type="http://schemas.openxmlformats.org/officeDocument/2006/relationships/image" Target="../media/image5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emf"/><Relationship Id="rId3" Type="http://schemas.openxmlformats.org/officeDocument/2006/relationships/image" Target="../media/image64.emf"/><Relationship Id="rId7" Type="http://schemas.openxmlformats.org/officeDocument/2006/relationships/image" Target="../media/image67.emf"/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1.emf"/><Relationship Id="rId5" Type="http://schemas.openxmlformats.org/officeDocument/2006/relationships/image" Target="../media/image66.emf"/><Relationship Id="rId4" Type="http://schemas.openxmlformats.org/officeDocument/2006/relationships/image" Target="../media/image65.emf"/><Relationship Id="rId9" Type="http://schemas.openxmlformats.org/officeDocument/2006/relationships/image" Target="../media/image6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emf"/><Relationship Id="rId2" Type="http://schemas.openxmlformats.org/officeDocument/2006/relationships/image" Target="../media/image7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4.emf"/><Relationship Id="rId5" Type="http://schemas.openxmlformats.org/officeDocument/2006/relationships/image" Target="../media/image73.emf"/><Relationship Id="rId4" Type="http://schemas.openxmlformats.org/officeDocument/2006/relationships/image" Target="../media/image7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Relationship Id="rId9" Type="http://schemas.openxmlformats.org/officeDocument/2006/relationships/image" Target="../media/image2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emf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273" y="302920"/>
            <a:ext cx="7736440" cy="478326"/>
          </a:xfrm>
        </p:spPr>
        <p:txBody>
          <a:bodyPr anchor="t" anchorCtr="1">
            <a:noAutofit/>
          </a:bodyPr>
          <a:lstStyle/>
          <a:p>
            <a:r>
              <a:rPr lang="en-US" sz="2400" b="1" i="1" dirty="0">
                <a:solidFill>
                  <a:srgbClr val="741F02"/>
                </a:solidFill>
                <a:latin typeface="Arial"/>
                <a:cs typeface="Arial"/>
              </a:rPr>
              <a:t>Lesson 1: Introduction and Control Experiments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480" y="781246"/>
            <a:ext cx="4086437" cy="5710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⦁ Assigned Reading: 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Meek, S. J.; Pittman, C. L.; Miller, A. J. M.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Question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: What is a chemical mechanism?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</a:t>
            </a:r>
            <a:r>
              <a:rPr lang="en-US" sz="1600" dirty="0" err="1">
                <a:solidFill>
                  <a:schemeClr val="tx1"/>
                </a:solidFill>
                <a:latin typeface="Arial"/>
                <a:cs typeface="Arial"/>
              </a:rPr>
              <a:t>Anslyn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&amp; Dougherty: mechanism = “a detailed accounting of the elementary steps involved in chemical change” </a:t>
            </a:r>
          </a:p>
          <a:p>
            <a:pPr algn="l"/>
            <a:r>
              <a:rPr lang="en-US" sz="1600" b="1" i="1" dirty="0">
                <a:solidFill>
                  <a:schemeClr val="tx1"/>
                </a:solidFill>
                <a:latin typeface="Arial"/>
                <a:cs typeface="Arial"/>
              </a:rPr>
              <a:t>• 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A mechanistic claim can include the :</a:t>
            </a:r>
          </a:p>
          <a:p>
            <a:pPr algn="l">
              <a:lnSpc>
                <a:spcPct val="150000"/>
              </a:lnSpc>
            </a:pPr>
            <a:r>
              <a:rPr lang="en-US" sz="1600" b="1" i="1" dirty="0">
                <a:solidFill>
                  <a:schemeClr val="tx1"/>
                </a:solidFill>
                <a:latin typeface="Arial"/>
                <a:cs typeface="Arial"/>
              </a:rPr>
              <a:t>    •  </a:t>
            </a:r>
          </a:p>
          <a:p>
            <a:pPr algn="l">
              <a:lnSpc>
                <a:spcPct val="150000"/>
              </a:lnSpc>
            </a:pPr>
            <a:r>
              <a:rPr lang="en-US" sz="1600" b="1" i="1" dirty="0">
                <a:solidFill>
                  <a:schemeClr val="tx1"/>
                </a:solidFill>
                <a:latin typeface="Arial"/>
                <a:cs typeface="Arial"/>
              </a:rPr>
              <a:t>    •</a:t>
            </a:r>
          </a:p>
          <a:p>
            <a:pPr algn="l">
              <a:lnSpc>
                <a:spcPct val="150000"/>
              </a:lnSpc>
            </a:pPr>
            <a:r>
              <a:rPr lang="en-US" sz="1600" b="1" i="1" dirty="0">
                <a:solidFill>
                  <a:schemeClr val="tx1"/>
                </a:solidFill>
                <a:latin typeface="Arial"/>
                <a:cs typeface="Arial"/>
              </a:rPr>
              <a:t>    •</a:t>
            </a:r>
          </a:p>
          <a:p>
            <a:pPr algn="l">
              <a:lnSpc>
                <a:spcPct val="150000"/>
              </a:lnSpc>
            </a:pPr>
            <a:r>
              <a:rPr lang="en-US" sz="1600" b="1" i="1" dirty="0">
                <a:solidFill>
                  <a:schemeClr val="tx1"/>
                </a:solidFill>
                <a:latin typeface="Arial"/>
                <a:cs typeface="Arial"/>
              </a:rPr>
              <a:t>    •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of the principal </a:t>
            </a:r>
            <a:r>
              <a:rPr lang="en-US" sz="1600" i="1" dirty="0">
                <a:solidFill>
                  <a:schemeClr val="tx1"/>
                </a:solidFill>
                <a:latin typeface="Arial"/>
                <a:cs typeface="Arial"/>
              </a:rPr>
              <a:t>intermediates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and </a:t>
            </a:r>
            <a:r>
              <a:rPr lang="en-US" sz="1600" i="1" dirty="0">
                <a:solidFill>
                  <a:schemeClr val="tx1"/>
                </a:solidFill>
                <a:latin typeface="Arial"/>
                <a:cs typeface="Arial"/>
              </a:rPr>
              <a:t>transition states 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between the starting material and product in a chemical process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Example: consider the </a:t>
            </a:r>
            <a:r>
              <a:rPr lang="en-US" sz="1600" dirty="0" err="1">
                <a:solidFill>
                  <a:schemeClr val="tx1"/>
                </a:solidFill>
                <a:latin typeface="Arial"/>
                <a:cs typeface="Arial"/>
              </a:rPr>
              <a:t>adamantane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rearrangement mechanism, a landmark achievement in physical organic chemistry.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2520" y="6419088"/>
            <a:ext cx="496346" cy="365125"/>
          </a:xfrm>
        </p:spPr>
        <p:txBody>
          <a:bodyPr/>
          <a:lstStyle/>
          <a:p>
            <a:pPr algn="l"/>
            <a:fld id="{9894A4F5-6F06-FC44-B593-F01E79F1E31C}" type="slidenum">
              <a:rPr 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1</a:t>
            </a:fld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F3B6E19-C766-7346-8AFC-1DC5C8A2E3BD}"/>
              </a:ext>
            </a:extLst>
          </p:cNvPr>
          <p:cNvSpPr txBox="1">
            <a:spLocks/>
          </p:cNvSpPr>
          <p:nvPr/>
        </p:nvSpPr>
        <p:spPr>
          <a:xfrm>
            <a:off x="0" y="6492240"/>
            <a:ext cx="9143999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Engler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E. M.;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Farcasiu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M.;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Sevinn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A.; Cense, J. M; von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Rague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Schleyer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P.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 Am. Chem. Soc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1973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5769.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7917" y="2074591"/>
            <a:ext cx="3787303" cy="43444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0301" y="1171284"/>
            <a:ext cx="771525" cy="495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9367" y="1128422"/>
            <a:ext cx="647700" cy="5810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6718" y="985547"/>
            <a:ext cx="771525" cy="86677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889500" y="901125"/>
            <a:ext cx="3090333" cy="103561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0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273" y="302920"/>
            <a:ext cx="7736440" cy="478326"/>
          </a:xfrm>
        </p:spPr>
        <p:txBody>
          <a:bodyPr anchor="t" anchorCtr="1">
            <a:noAutofit/>
          </a:bodyPr>
          <a:lstStyle/>
          <a:p>
            <a:r>
              <a:rPr lang="en-US" sz="2400" b="1" i="1" dirty="0">
                <a:solidFill>
                  <a:srgbClr val="741F02"/>
                </a:solidFill>
                <a:latin typeface="Arial"/>
                <a:cs typeface="Arial"/>
              </a:rPr>
              <a:t>Omission Experiments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480" y="825534"/>
            <a:ext cx="8192770" cy="2712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Omission experiments ask the most basic mechanistic question: is this component a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spectator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or an essential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participant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in the reaction?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If the component is a spectator, then leaving it out should not affect the reaction.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If the component is essential, then omission should result in no reaction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However, there is always a third possibility: the component plays a role but it is not essential. In that case, omission results in a change (in rate or yield etc.) but not a total end to the reaction.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    • This case is common for catalysts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Example: palladium catalysis: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2520" y="6419088"/>
            <a:ext cx="496346" cy="365125"/>
          </a:xfrm>
        </p:spPr>
        <p:txBody>
          <a:bodyPr/>
          <a:lstStyle/>
          <a:p>
            <a:pPr algn="l"/>
            <a:fld id="{9894A4F5-6F06-FC44-B593-F01E79F1E31C}" type="slidenum">
              <a:rPr 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10</a:t>
            </a:fld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157" y="3737413"/>
            <a:ext cx="1162050" cy="476250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1911032" y="3819052"/>
            <a:ext cx="411843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9372" y="3727888"/>
            <a:ext cx="876300" cy="485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3128" y="3697497"/>
            <a:ext cx="1123950" cy="5524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1827" y="3733781"/>
            <a:ext cx="1266825" cy="47625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459243" y="4508503"/>
            <a:ext cx="7924470" cy="605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</a:t>
            </a:r>
            <a:r>
              <a:rPr lang="en-US" sz="1600" b="1" dirty="0" err="1">
                <a:solidFill>
                  <a:schemeClr val="tx1"/>
                </a:solidFill>
                <a:latin typeface="Arial"/>
                <a:cs typeface="Arial"/>
              </a:rPr>
              <a:t>Pd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(PPh</a:t>
            </a:r>
            <a:r>
              <a:rPr lang="en-US" sz="1800" b="1" baseline="-25000" dirty="0">
                <a:solidFill>
                  <a:schemeClr val="tx1"/>
                </a:solidFill>
                <a:latin typeface="Arial"/>
                <a:cs typeface="Arial"/>
              </a:rPr>
              <a:t>3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  <a:r>
              <a:rPr lang="en-US" sz="1800" b="1" baseline="-25000" dirty="0">
                <a:solidFill>
                  <a:schemeClr val="tx1"/>
                </a:solidFill>
                <a:latin typeface="Arial"/>
                <a:cs typeface="Arial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 omission experiment: 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everything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in this experiment is the same except the </a:t>
            </a:r>
            <a:r>
              <a:rPr lang="en-US" sz="1600" dirty="0" err="1">
                <a:solidFill>
                  <a:schemeClr val="tx1"/>
                </a:solidFill>
                <a:latin typeface="Arial"/>
                <a:cs typeface="Arial"/>
              </a:rPr>
              <a:t>Pd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(PPh</a:t>
            </a:r>
            <a:r>
              <a:rPr lang="en-US" sz="1800" baseline="-25000" dirty="0">
                <a:solidFill>
                  <a:schemeClr val="tx1"/>
                </a:solidFill>
                <a:latin typeface="Arial"/>
                <a:cs typeface="Arial"/>
              </a:rPr>
              <a:t>3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  <a:r>
              <a:rPr lang="en-US" sz="1800" baseline="-25000" dirty="0">
                <a:solidFill>
                  <a:schemeClr val="tx1"/>
                </a:solidFill>
                <a:latin typeface="Arial"/>
                <a:cs typeface="Arial"/>
              </a:rPr>
              <a:t>4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has been left out.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23128" y="5417413"/>
            <a:ext cx="1123950" cy="5334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157" y="5474563"/>
            <a:ext cx="1162050" cy="476250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1911032" y="5556202"/>
            <a:ext cx="411843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9372" y="5465038"/>
            <a:ext cx="876300" cy="485775"/>
          </a:xfrm>
          <a:prstGeom prst="rect">
            <a:avLst/>
          </a:prstGeom>
        </p:spPr>
      </p:pic>
      <p:sp>
        <p:nvSpPr>
          <p:cNvPr id="16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5052790" y="5505781"/>
            <a:ext cx="1396999" cy="44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i="1" dirty="0">
                <a:solidFill>
                  <a:schemeClr val="tx1"/>
                </a:solidFill>
                <a:latin typeface="Arial"/>
                <a:cs typeface="Arial"/>
              </a:rPr>
              <a:t>Outcome</a:t>
            </a:r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???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6549570" y="3819052"/>
            <a:ext cx="1396999" cy="44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80% yield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3454402" y="3406672"/>
            <a:ext cx="1396999" cy="2853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5 </a:t>
            </a:r>
            <a:r>
              <a:rPr lang="en-US" sz="1300" dirty="0" err="1">
                <a:solidFill>
                  <a:schemeClr val="tx1"/>
                </a:solidFill>
                <a:latin typeface="Arial"/>
                <a:cs typeface="Arial"/>
              </a:rPr>
              <a:t>mol</a:t>
            </a:r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99414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273" y="302920"/>
            <a:ext cx="7736440" cy="478326"/>
          </a:xfrm>
        </p:spPr>
        <p:txBody>
          <a:bodyPr anchor="t" anchorCtr="1">
            <a:noAutofit/>
          </a:bodyPr>
          <a:lstStyle/>
          <a:p>
            <a:r>
              <a:rPr lang="en-US" sz="2400" b="1" i="1" dirty="0">
                <a:solidFill>
                  <a:srgbClr val="741F02"/>
                </a:solidFill>
                <a:latin typeface="Arial"/>
                <a:cs typeface="Arial"/>
              </a:rPr>
              <a:t>Omission Experiments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480" y="825534"/>
            <a:ext cx="8192770" cy="341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There are generally three possible outcomes of the </a:t>
            </a:r>
            <a:r>
              <a:rPr lang="en-US" sz="1600" dirty="0" err="1">
                <a:solidFill>
                  <a:schemeClr val="tx1"/>
                </a:solidFill>
                <a:latin typeface="Arial"/>
                <a:cs typeface="Arial"/>
              </a:rPr>
              <a:t>Pd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(PPh</a:t>
            </a:r>
            <a:r>
              <a:rPr lang="en-US" sz="2000" baseline="-25000" dirty="0">
                <a:solidFill>
                  <a:schemeClr val="tx1"/>
                </a:solidFill>
                <a:latin typeface="Arial"/>
                <a:cs typeface="Arial"/>
              </a:rPr>
              <a:t>3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  <a:r>
              <a:rPr lang="en-US" sz="2000" baseline="-25000" dirty="0">
                <a:solidFill>
                  <a:schemeClr val="tx1"/>
                </a:solidFill>
                <a:latin typeface="Arial"/>
                <a:cs typeface="Arial"/>
              </a:rPr>
              <a:t>4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omission experiment: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Outcome 1: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Outcome 2: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Outcome 3: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</a:t>
            </a:r>
            <a:r>
              <a:rPr lang="en-US" sz="1600" i="1" dirty="0">
                <a:solidFill>
                  <a:schemeClr val="tx1"/>
                </a:solidFill>
                <a:latin typeface="Arial"/>
                <a:cs typeface="Arial"/>
              </a:rPr>
              <a:t>Caveat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: If any of the components is contaminated with palladium then you are not really omitting palladium in this experiment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Reactivity observed in absence of a catalyst is called </a:t>
            </a:r>
            <a:r>
              <a:rPr lang="en-US" sz="1600" i="1" dirty="0">
                <a:solidFill>
                  <a:schemeClr val="tx1"/>
                </a:solidFill>
                <a:latin typeface="Arial"/>
                <a:cs typeface="Arial"/>
              </a:rPr>
              <a:t>background reaction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Example 2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: Special conditions (beyond mix + heat) usually call for omission controls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Special conditions: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Specific example: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2520" y="6419088"/>
            <a:ext cx="496346" cy="365125"/>
          </a:xfrm>
        </p:spPr>
        <p:txBody>
          <a:bodyPr/>
          <a:lstStyle/>
          <a:p>
            <a:pPr algn="l"/>
            <a:fld id="{9894A4F5-6F06-FC44-B593-F01E79F1E31C}" type="slidenum">
              <a:rPr 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11</a:t>
            </a:fld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47273" y="5352142"/>
            <a:ext cx="7662156" cy="1066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What would UV omission reveal?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What other control experiments are necessary?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6604004" y="4608788"/>
            <a:ext cx="1396999" cy="336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i="1" dirty="0">
                <a:solidFill>
                  <a:srgbClr val="741F02"/>
                </a:solidFill>
                <a:latin typeface="Arial"/>
                <a:cs typeface="Arial"/>
              </a:rPr>
              <a:t>65% yield</a:t>
            </a:r>
            <a:endParaRPr lang="en-US" sz="1300" dirty="0">
              <a:solidFill>
                <a:srgbClr val="741F02"/>
              </a:solidFill>
              <a:latin typeface="Arial"/>
              <a:cs typeface="Arial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061" y="4257785"/>
            <a:ext cx="981075" cy="10382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7532" y="4253022"/>
            <a:ext cx="1571625" cy="1047750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2633982" y="4302522"/>
            <a:ext cx="1448704" cy="948750"/>
            <a:chOff x="2762253" y="4236357"/>
            <a:chExt cx="1448704" cy="948750"/>
          </a:xfrm>
        </p:grpSpPr>
        <p:sp>
          <p:nvSpPr>
            <p:cNvPr id="20" name="Subtitle 2">
              <a:extLst>
                <a:ext uri="{FF2B5EF4-FFF2-40B4-BE49-F238E27FC236}">
                  <a16:creationId xmlns:a16="http://schemas.microsoft.com/office/drawing/2014/main" id="{C6F5D718-0164-1144-96B9-392D1A73444F}"/>
                </a:ext>
              </a:extLst>
            </p:cNvPr>
            <p:cNvSpPr txBox="1">
              <a:spLocks/>
            </p:cNvSpPr>
            <p:nvPr/>
          </p:nvSpPr>
          <p:spPr>
            <a:xfrm>
              <a:off x="2762253" y="4236357"/>
              <a:ext cx="1396999" cy="2853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dirty="0">
                  <a:solidFill>
                    <a:schemeClr val="tx1"/>
                  </a:solidFill>
                  <a:latin typeface="Arial"/>
                  <a:cs typeface="Arial"/>
                </a:rPr>
                <a:t>CH</a:t>
              </a:r>
              <a:r>
                <a:rPr lang="en-US" sz="1500" baseline="-25000" dirty="0">
                  <a:solidFill>
                    <a:schemeClr val="tx1"/>
                  </a:solidFill>
                  <a:latin typeface="Arial"/>
                  <a:cs typeface="Arial"/>
                </a:rPr>
                <a:t>3</a:t>
              </a:r>
              <a:r>
                <a:rPr lang="en-US" sz="1300" dirty="0">
                  <a:solidFill>
                    <a:schemeClr val="tx1"/>
                  </a:solidFill>
                  <a:latin typeface="Arial"/>
                  <a:cs typeface="Arial"/>
                </a:rPr>
                <a:t>CN, H</a:t>
              </a:r>
              <a:r>
                <a:rPr lang="en-US" sz="1500" baseline="-25000" dirty="0">
                  <a:solidFill>
                    <a:schemeClr val="tx1"/>
                  </a:solidFill>
                  <a:latin typeface="Arial"/>
                  <a:cs typeface="Arial"/>
                </a:rPr>
                <a:t>2</a:t>
              </a:r>
              <a:r>
                <a:rPr lang="en-US" sz="1300" dirty="0">
                  <a:solidFill>
                    <a:schemeClr val="tx1"/>
                  </a:solidFill>
                  <a:latin typeface="Arial"/>
                  <a:cs typeface="Arial"/>
                </a:rPr>
                <a:t>O</a:t>
              </a:r>
            </a:p>
          </p:txBody>
        </p:sp>
        <p:sp>
          <p:nvSpPr>
            <p:cNvPr id="21" name="Subtitle 2">
              <a:extLst>
                <a:ext uri="{FF2B5EF4-FFF2-40B4-BE49-F238E27FC236}">
                  <a16:creationId xmlns:a16="http://schemas.microsoft.com/office/drawing/2014/main" id="{C6F5D718-0164-1144-96B9-392D1A73444F}"/>
                </a:ext>
              </a:extLst>
            </p:cNvPr>
            <p:cNvSpPr txBox="1">
              <a:spLocks/>
            </p:cNvSpPr>
            <p:nvPr/>
          </p:nvSpPr>
          <p:spPr>
            <a:xfrm>
              <a:off x="2762253" y="4663072"/>
              <a:ext cx="1396999" cy="2853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dirty="0">
                  <a:solidFill>
                    <a:schemeClr val="tx1"/>
                  </a:solidFill>
                  <a:latin typeface="Arial"/>
                  <a:cs typeface="Arial"/>
                </a:rPr>
                <a:t>NaHCO</a:t>
              </a:r>
              <a:r>
                <a:rPr lang="en-US" sz="1500" baseline="-25000" dirty="0">
                  <a:solidFill>
                    <a:schemeClr val="tx1"/>
                  </a:solidFill>
                  <a:latin typeface="Arial"/>
                  <a:cs typeface="Arial"/>
                </a:rPr>
                <a:t>3</a:t>
              </a:r>
            </a:p>
          </p:txBody>
        </p:sp>
        <p:sp>
          <p:nvSpPr>
            <p:cNvPr id="22" name="Subtitle 2">
              <a:extLst>
                <a:ext uri="{FF2B5EF4-FFF2-40B4-BE49-F238E27FC236}">
                  <a16:creationId xmlns:a16="http://schemas.microsoft.com/office/drawing/2014/main" id="{C6F5D718-0164-1144-96B9-392D1A73444F}"/>
                </a:ext>
              </a:extLst>
            </p:cNvPr>
            <p:cNvSpPr txBox="1">
              <a:spLocks/>
            </p:cNvSpPr>
            <p:nvPr/>
          </p:nvSpPr>
          <p:spPr>
            <a:xfrm>
              <a:off x="2762253" y="4899715"/>
              <a:ext cx="1396999" cy="2853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dirty="0" err="1">
                  <a:solidFill>
                    <a:schemeClr val="tx1"/>
                  </a:solidFill>
                  <a:latin typeface="Arial"/>
                  <a:cs typeface="Arial"/>
                </a:rPr>
                <a:t>hν</a:t>
              </a:r>
              <a:r>
                <a:rPr lang="en-US" sz="1300" dirty="0">
                  <a:solidFill>
                    <a:schemeClr val="tx1"/>
                  </a:solidFill>
                  <a:latin typeface="Arial"/>
                  <a:cs typeface="Arial"/>
                </a:rPr>
                <a:t> ~ 250 nm</a:t>
              </a: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01257" y="4529722"/>
              <a:ext cx="1409700" cy="1333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723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273" y="302920"/>
            <a:ext cx="7736440" cy="478326"/>
          </a:xfrm>
        </p:spPr>
        <p:txBody>
          <a:bodyPr anchor="t" anchorCtr="1">
            <a:noAutofit/>
          </a:bodyPr>
          <a:lstStyle/>
          <a:p>
            <a:r>
              <a:rPr lang="en-US" sz="2400" b="1" i="1" dirty="0">
                <a:solidFill>
                  <a:srgbClr val="741F02"/>
                </a:solidFill>
                <a:latin typeface="Arial"/>
                <a:cs typeface="Arial"/>
              </a:rPr>
              <a:t>Scavenging Experiments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480" y="825534"/>
            <a:ext cx="8192770" cy="2712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In a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scavenging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experiment, the role of a byproduct or intermediate that was not put into the flask is evaluated by selectively removing it from the system.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Typically a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scavenger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is added to selectively react with that component.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There is an assumption here.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Example 1: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Mercury drop test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: liquid Hg is known to </a:t>
            </a:r>
            <a:r>
              <a:rPr lang="en-US" sz="1600" i="1" dirty="0">
                <a:solidFill>
                  <a:schemeClr val="tx1"/>
                </a:solidFill>
                <a:latin typeface="Arial"/>
                <a:cs typeface="Arial"/>
              </a:rPr>
              <a:t>scavenge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metal nanoparticles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Suppose in the following reaction you have established that rhodium is essential (how) but you want to show that the reaction does not involve Rh(0) nanoparticles: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2520" y="6419088"/>
            <a:ext cx="496346" cy="365125"/>
          </a:xfrm>
        </p:spPr>
        <p:txBody>
          <a:bodyPr/>
          <a:lstStyle/>
          <a:p>
            <a:pPr algn="l"/>
            <a:fld id="{9894A4F5-6F06-FC44-B593-F01E79F1E31C}" type="slidenum">
              <a:rPr 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12</a:t>
            </a:fld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2129978" y="3483204"/>
            <a:ext cx="937985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     H</a:t>
            </a:r>
            <a:r>
              <a:rPr lang="en-US" sz="1600" baseline="-25000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914632" y="4296229"/>
            <a:ext cx="7451045" cy="1854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Perform the reaction again with a drop of mercury. The possible outcomes: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Outcome 1: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Outcome 2: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Outcome 3: 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6132284" y="3475947"/>
            <a:ext cx="1396999" cy="44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95% yield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627" y="3527330"/>
            <a:ext cx="590550" cy="228600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3259917" y="3299637"/>
            <a:ext cx="1448704" cy="712107"/>
            <a:chOff x="2762253" y="4236357"/>
            <a:chExt cx="1448704" cy="712107"/>
          </a:xfrm>
        </p:grpSpPr>
        <p:sp>
          <p:nvSpPr>
            <p:cNvPr id="19" name="Subtitle 2">
              <a:extLst>
                <a:ext uri="{FF2B5EF4-FFF2-40B4-BE49-F238E27FC236}">
                  <a16:creationId xmlns:a16="http://schemas.microsoft.com/office/drawing/2014/main" id="{C6F5D718-0164-1144-96B9-392D1A73444F}"/>
                </a:ext>
              </a:extLst>
            </p:cNvPr>
            <p:cNvSpPr txBox="1">
              <a:spLocks/>
            </p:cNvSpPr>
            <p:nvPr/>
          </p:nvSpPr>
          <p:spPr>
            <a:xfrm>
              <a:off x="2762253" y="4236357"/>
              <a:ext cx="1396999" cy="2853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dirty="0" err="1">
                  <a:solidFill>
                    <a:schemeClr val="tx1"/>
                  </a:solidFill>
                  <a:latin typeface="Arial"/>
                  <a:cs typeface="Arial"/>
                </a:rPr>
                <a:t>RhCl</a:t>
              </a:r>
              <a:r>
                <a:rPr lang="en-US" sz="1300" dirty="0">
                  <a:solidFill>
                    <a:schemeClr val="tx1"/>
                  </a:solidFill>
                  <a:latin typeface="Arial"/>
                  <a:cs typeface="Arial"/>
                </a:rPr>
                <a:t>(PPh</a:t>
              </a:r>
              <a:r>
                <a:rPr lang="en-US" sz="1600" baseline="-25000" dirty="0">
                  <a:solidFill>
                    <a:schemeClr val="tx1"/>
                  </a:solidFill>
                  <a:latin typeface="Arial"/>
                  <a:cs typeface="Arial"/>
                </a:rPr>
                <a:t>3</a:t>
              </a:r>
              <a:r>
                <a:rPr lang="en-US" sz="1300" dirty="0">
                  <a:solidFill>
                    <a:schemeClr val="tx1"/>
                  </a:solidFill>
                  <a:latin typeface="Arial"/>
                  <a:cs typeface="Arial"/>
                </a:rPr>
                <a:t>)</a:t>
              </a:r>
              <a:r>
                <a:rPr lang="en-US" sz="1600" baseline="-25000" dirty="0">
                  <a:solidFill>
                    <a:schemeClr val="tx1"/>
                  </a:solidFill>
                  <a:latin typeface="Arial"/>
                  <a:cs typeface="Arial"/>
                </a:rPr>
                <a:t>3</a:t>
              </a:r>
            </a:p>
          </p:txBody>
        </p:sp>
        <p:sp>
          <p:nvSpPr>
            <p:cNvPr id="20" name="Subtitle 2">
              <a:extLst>
                <a:ext uri="{FF2B5EF4-FFF2-40B4-BE49-F238E27FC236}">
                  <a16:creationId xmlns:a16="http://schemas.microsoft.com/office/drawing/2014/main" id="{C6F5D718-0164-1144-96B9-392D1A73444F}"/>
                </a:ext>
              </a:extLst>
            </p:cNvPr>
            <p:cNvSpPr txBox="1">
              <a:spLocks/>
            </p:cNvSpPr>
            <p:nvPr/>
          </p:nvSpPr>
          <p:spPr>
            <a:xfrm>
              <a:off x="2762253" y="4663072"/>
              <a:ext cx="1396999" cy="2853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dirty="0">
                  <a:solidFill>
                    <a:schemeClr val="tx1"/>
                  </a:solidFill>
                  <a:latin typeface="Arial"/>
                  <a:cs typeface="Arial"/>
                </a:rPr>
                <a:t>CH</a:t>
              </a:r>
              <a:r>
                <a:rPr lang="en-US" sz="1600" baseline="-25000" dirty="0">
                  <a:solidFill>
                    <a:schemeClr val="tx1"/>
                  </a:solidFill>
                  <a:latin typeface="Arial"/>
                  <a:cs typeface="Arial"/>
                </a:rPr>
                <a:t>2</a:t>
              </a:r>
              <a:r>
                <a:rPr lang="en-US" sz="1300" dirty="0">
                  <a:solidFill>
                    <a:schemeClr val="tx1"/>
                  </a:solidFill>
                  <a:latin typeface="Arial"/>
                  <a:cs typeface="Arial"/>
                </a:rPr>
                <a:t>Cl</a:t>
              </a:r>
              <a:r>
                <a:rPr lang="en-US" sz="1600" baseline="-25000" dirty="0">
                  <a:solidFill>
                    <a:schemeClr val="tx1"/>
                  </a:solidFill>
                  <a:latin typeface="Arial"/>
                  <a:cs typeface="Arial"/>
                </a:rPr>
                <a:t>2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01257" y="4529722"/>
              <a:ext cx="1409700" cy="133350"/>
            </a:xfrm>
            <a:prstGeom prst="rect">
              <a:avLst/>
            </a:prstGeom>
          </p:spPr>
        </p:pic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6602" y="3518617"/>
            <a:ext cx="781050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65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273" y="302920"/>
            <a:ext cx="7736440" cy="478326"/>
          </a:xfrm>
        </p:spPr>
        <p:txBody>
          <a:bodyPr anchor="t" anchorCtr="1">
            <a:noAutofit/>
          </a:bodyPr>
          <a:lstStyle/>
          <a:p>
            <a:r>
              <a:rPr lang="en-US" sz="2400" b="1" i="1" dirty="0">
                <a:solidFill>
                  <a:srgbClr val="741F02"/>
                </a:solidFill>
                <a:latin typeface="Arial"/>
                <a:cs typeface="Arial"/>
              </a:rPr>
              <a:t>Scavenging Experiments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480" y="825534"/>
            <a:ext cx="8192770" cy="2712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Example 2: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Hot filtration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: the reaction is filtered while the reaction is still occurring (e.g. “hot”) to remove any solids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Usually, this approach tests a claim of heterogeneous catalysis, but it can also test the involvement of a precipitate formed under reaction conditions.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2520" y="6419088"/>
            <a:ext cx="496346" cy="365125"/>
          </a:xfrm>
        </p:spPr>
        <p:txBody>
          <a:bodyPr/>
          <a:lstStyle/>
          <a:p>
            <a:pPr algn="l"/>
            <a:fld id="{9894A4F5-6F06-FC44-B593-F01E79F1E31C}" type="slidenum">
              <a:rPr 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13</a:t>
            </a:fld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95524" y="3098794"/>
            <a:ext cx="7451045" cy="1854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Filter the reaction before it is done. The possible outcomes: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Outcome 1: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Outcome 2: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Outcome 3: 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4779" y="2456332"/>
            <a:ext cx="1409700" cy="1333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157" y="2322270"/>
            <a:ext cx="1162050" cy="476250"/>
          </a:xfrm>
          <a:prstGeom prst="rect">
            <a:avLst/>
          </a:prstGeom>
        </p:spPr>
      </p:pic>
      <p:sp>
        <p:nvSpPr>
          <p:cNvPr id="15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1911032" y="2403909"/>
            <a:ext cx="411843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9372" y="2312745"/>
            <a:ext cx="876300" cy="48577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1827" y="2318638"/>
            <a:ext cx="1266825" cy="476250"/>
          </a:xfrm>
          <a:prstGeom prst="rect">
            <a:avLst/>
          </a:prstGeom>
        </p:spPr>
      </p:pic>
      <p:sp>
        <p:nvSpPr>
          <p:cNvPr id="24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6549570" y="2403909"/>
            <a:ext cx="1396999" cy="44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80% yield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3454402" y="2203040"/>
            <a:ext cx="1396999" cy="2853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5 </a:t>
            </a:r>
            <a:r>
              <a:rPr lang="en-US" sz="1300" dirty="0" err="1">
                <a:solidFill>
                  <a:schemeClr val="tx1"/>
                </a:solidFill>
                <a:latin typeface="Arial"/>
                <a:cs typeface="Arial"/>
              </a:rPr>
              <a:t>mol</a:t>
            </a:r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% </a:t>
            </a:r>
            <a:r>
              <a:rPr lang="en-US" sz="1300" dirty="0" err="1">
                <a:solidFill>
                  <a:schemeClr val="tx1"/>
                </a:solidFill>
                <a:latin typeface="Arial"/>
                <a:cs typeface="Arial"/>
              </a:rPr>
              <a:t>Pd</a:t>
            </a:r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/C</a:t>
            </a:r>
          </a:p>
        </p:txBody>
      </p:sp>
    </p:spTree>
    <p:extLst>
      <p:ext uri="{BB962C8B-B14F-4D97-AF65-F5344CB8AC3E}">
        <p14:creationId xmlns:p14="http://schemas.microsoft.com/office/powerpoint/2010/main" val="340633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273" y="302920"/>
            <a:ext cx="7736440" cy="478326"/>
          </a:xfrm>
        </p:spPr>
        <p:txBody>
          <a:bodyPr anchor="t" anchorCtr="1">
            <a:noAutofit/>
          </a:bodyPr>
          <a:lstStyle/>
          <a:p>
            <a:r>
              <a:rPr lang="en-US" sz="2400" b="1" i="1" dirty="0">
                <a:solidFill>
                  <a:srgbClr val="741F02"/>
                </a:solidFill>
                <a:latin typeface="Arial"/>
                <a:cs typeface="Arial"/>
              </a:rPr>
              <a:t>Scavenging Experiments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480" y="825534"/>
            <a:ext cx="8192770" cy="2712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Example 3: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Molecular sieves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: irreversibly absorb water from a reaction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2520" y="6419088"/>
            <a:ext cx="496346" cy="365125"/>
          </a:xfrm>
        </p:spPr>
        <p:txBody>
          <a:bodyPr/>
          <a:lstStyle/>
          <a:p>
            <a:pPr algn="l"/>
            <a:fld id="{9894A4F5-6F06-FC44-B593-F01E79F1E31C}" type="slidenum">
              <a:rPr 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14</a:t>
            </a:fld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61327" y="2171694"/>
            <a:ext cx="7929750" cy="830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Adding molecular sieves to this reaction resulted in a considerable drop in yield. The explanation is that water is responsible for amine catalysis: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861" y="1465218"/>
            <a:ext cx="1409700" cy="133350"/>
          </a:xfrm>
          <a:prstGeom prst="rect">
            <a:avLst/>
          </a:prstGeom>
        </p:spPr>
      </p:pic>
      <p:sp>
        <p:nvSpPr>
          <p:cNvPr id="15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1548187" y="1423052"/>
            <a:ext cx="411843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7953828" y="1423052"/>
            <a:ext cx="925286" cy="44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00" b="1" dirty="0">
                <a:solidFill>
                  <a:schemeClr val="tx1"/>
                </a:solidFill>
                <a:latin typeface="Arial"/>
                <a:cs typeface="Arial"/>
              </a:rPr>
              <a:t>catalyst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3011752" y="1229687"/>
            <a:ext cx="1396999" cy="2853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5 </a:t>
            </a:r>
            <a:r>
              <a:rPr lang="en-US" sz="1300" dirty="0" err="1">
                <a:solidFill>
                  <a:schemeClr val="tx1"/>
                </a:solidFill>
                <a:latin typeface="Arial"/>
                <a:cs typeface="Arial"/>
              </a:rPr>
              <a:t>mol</a:t>
            </a:r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% </a:t>
            </a:r>
            <a:r>
              <a:rPr lang="en-US" sz="1300" b="1" dirty="0">
                <a:solidFill>
                  <a:schemeClr val="tx1"/>
                </a:solidFill>
                <a:latin typeface="Arial"/>
                <a:cs typeface="Arial"/>
              </a:rPr>
              <a:t>catalyst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858" y="1373414"/>
            <a:ext cx="466725" cy="457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5781" y="1277256"/>
            <a:ext cx="819150" cy="628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0490" y="1224824"/>
            <a:ext cx="914400" cy="619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5128" y="1197410"/>
            <a:ext cx="1028700" cy="904875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3024435" y="1545222"/>
            <a:ext cx="1396999" cy="2853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CH</a:t>
            </a:r>
            <a:r>
              <a:rPr lang="en-US" sz="1600" baseline="-25000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Cl</a:t>
            </a:r>
            <a:r>
              <a:rPr lang="en-US" sz="1600" baseline="-25000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  <a:endParaRPr lang="en-US" sz="1600" b="1" baseline="-25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4295702" y="1851480"/>
            <a:ext cx="1854733" cy="2853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80% yield, </a:t>
            </a:r>
            <a:r>
              <a:rPr lang="en-US" sz="1300" dirty="0">
                <a:solidFill>
                  <a:srgbClr val="741F02"/>
                </a:solidFill>
                <a:latin typeface="Arial"/>
                <a:cs typeface="Arial"/>
              </a:rPr>
              <a:t>92% </a:t>
            </a:r>
            <a:r>
              <a:rPr lang="en-US" sz="1300" dirty="0" err="1">
                <a:solidFill>
                  <a:srgbClr val="741F02"/>
                </a:solidFill>
                <a:latin typeface="Arial"/>
                <a:cs typeface="Arial"/>
              </a:rPr>
              <a:t>ee</a:t>
            </a:r>
            <a:endParaRPr lang="en-US" sz="1600" b="1" baseline="-25000" dirty="0">
              <a:solidFill>
                <a:srgbClr val="741F02"/>
              </a:solidFill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05587" y="3163188"/>
            <a:ext cx="619125" cy="18097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599" y="2939350"/>
            <a:ext cx="819150" cy="628650"/>
          </a:xfrm>
          <a:prstGeom prst="rect">
            <a:avLst/>
          </a:prstGeom>
        </p:spPr>
      </p:pic>
      <p:sp>
        <p:nvSpPr>
          <p:cNvPr id="23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2153514" y="3095249"/>
            <a:ext cx="411843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6579192" y="3095249"/>
            <a:ext cx="1430870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       H</a:t>
            </a:r>
            <a:r>
              <a:rPr lang="en-US" sz="1600" baseline="-25000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1122" y="2801238"/>
            <a:ext cx="1028700" cy="9048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30477" y="2934588"/>
            <a:ext cx="742950" cy="638175"/>
          </a:xfrm>
          <a:prstGeom prst="rect">
            <a:avLst/>
          </a:prstGeom>
        </p:spPr>
      </p:pic>
      <p:sp>
        <p:nvSpPr>
          <p:cNvPr id="28" name="Subtitle 2"/>
          <p:cNvSpPr txBox="1">
            <a:spLocks/>
          </p:cNvSpPr>
          <p:nvPr/>
        </p:nvSpPr>
        <p:spPr>
          <a:xfrm>
            <a:off x="523686" y="3828136"/>
            <a:ext cx="7929750" cy="830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Radical scavengers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: if addition of a radical scavenger stops a reaction then you can conclude that a radical component (usually intermediate) is essential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8087" y="4557487"/>
            <a:ext cx="1200150" cy="828675"/>
          </a:xfrm>
          <a:prstGeom prst="rect">
            <a:avLst/>
          </a:prstGeom>
        </p:spPr>
      </p:pic>
      <p:sp>
        <p:nvSpPr>
          <p:cNvPr id="29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2011724" y="4664193"/>
            <a:ext cx="441430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R•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36745" y="4892145"/>
            <a:ext cx="520700" cy="177800"/>
          </a:xfrm>
          <a:prstGeom prst="rect">
            <a:avLst/>
          </a:prstGeom>
        </p:spPr>
      </p:pic>
      <p:sp>
        <p:nvSpPr>
          <p:cNvPr id="30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665415" y="5402036"/>
            <a:ext cx="1396999" cy="573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TEMPO</a:t>
            </a:r>
            <a:b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1300" i="1" dirty="0">
                <a:solidFill>
                  <a:schemeClr val="tx1"/>
                </a:solidFill>
                <a:latin typeface="Arial"/>
                <a:cs typeface="Arial"/>
              </a:rPr>
              <a:t>stable radical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68452" y="4723870"/>
            <a:ext cx="962025" cy="514350"/>
          </a:xfrm>
          <a:prstGeom prst="rect">
            <a:avLst/>
          </a:prstGeom>
        </p:spPr>
      </p:pic>
      <p:sp>
        <p:nvSpPr>
          <p:cNvPr id="32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5486436" y="4664193"/>
            <a:ext cx="441430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R•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11457" y="4892145"/>
            <a:ext cx="520700" cy="177800"/>
          </a:xfrm>
          <a:prstGeom prst="rect">
            <a:avLst/>
          </a:prstGeom>
        </p:spPr>
      </p:pic>
      <p:sp>
        <p:nvSpPr>
          <p:cNvPr id="34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4161990" y="5386162"/>
            <a:ext cx="1396999" cy="573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i="1" dirty="0">
                <a:solidFill>
                  <a:schemeClr val="tx1"/>
                </a:solidFill>
                <a:latin typeface="Arial"/>
                <a:cs typeface="Arial"/>
              </a:rPr>
              <a:t>radical</a:t>
            </a:r>
          </a:p>
          <a:p>
            <a:r>
              <a:rPr lang="en-US" sz="1300" i="1" dirty="0">
                <a:solidFill>
                  <a:schemeClr val="tx1"/>
                </a:solidFill>
                <a:latin typeface="Arial"/>
                <a:cs typeface="Arial"/>
              </a:rPr>
              <a:t>acceptor</a:t>
            </a: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523686" y="6059714"/>
            <a:ext cx="7929750" cy="724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But, TEMPO can be oxidized and reduced or react in other ways and so it may not behave as a pure radical scavenger.</a:t>
            </a:r>
          </a:p>
        </p:txBody>
      </p:sp>
    </p:spTree>
    <p:extLst>
      <p:ext uri="{BB962C8B-B14F-4D97-AF65-F5344CB8AC3E}">
        <p14:creationId xmlns:p14="http://schemas.microsoft.com/office/powerpoint/2010/main" val="279762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273" y="302920"/>
            <a:ext cx="7736440" cy="478326"/>
          </a:xfrm>
        </p:spPr>
        <p:txBody>
          <a:bodyPr anchor="t" anchorCtr="1">
            <a:noAutofit/>
          </a:bodyPr>
          <a:lstStyle/>
          <a:p>
            <a:r>
              <a:rPr lang="en-US" sz="2400" b="1" i="1" dirty="0">
                <a:solidFill>
                  <a:srgbClr val="741F02"/>
                </a:solidFill>
                <a:latin typeface="Arial"/>
                <a:cs typeface="Arial"/>
              </a:rPr>
              <a:t>Replacement Experiments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480" y="825535"/>
            <a:ext cx="8192770" cy="1227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Like the placebo experiment in the medicine example, replacement tests whether an alternative reagent or condition has the same effect.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Replacement experiments are used to complement omission/scavenging experiments.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Example 1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: photochemistry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2520" y="6419088"/>
            <a:ext cx="496346" cy="365125"/>
          </a:xfrm>
        </p:spPr>
        <p:txBody>
          <a:bodyPr/>
          <a:lstStyle/>
          <a:p>
            <a:pPr algn="l"/>
            <a:fld id="{9894A4F5-6F06-FC44-B593-F01E79F1E31C}" type="slidenum">
              <a:rPr 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15</a:t>
            </a:fld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6368147" y="2576780"/>
            <a:ext cx="1396999" cy="336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i="1" dirty="0">
                <a:solidFill>
                  <a:srgbClr val="741F02"/>
                </a:solidFill>
                <a:latin typeface="Arial"/>
                <a:cs typeface="Arial"/>
              </a:rPr>
              <a:t>65% yield</a:t>
            </a:r>
            <a:endParaRPr lang="en-US" sz="1300" dirty="0">
              <a:solidFill>
                <a:srgbClr val="741F02"/>
              </a:solidFill>
              <a:latin typeface="Arial"/>
              <a:cs typeface="Arial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204" y="2225777"/>
            <a:ext cx="981075" cy="103822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1675" y="2221014"/>
            <a:ext cx="1571625" cy="1047750"/>
          </a:xfrm>
          <a:prstGeom prst="rect">
            <a:avLst/>
          </a:prstGeom>
        </p:spPr>
      </p:pic>
      <p:grpSp>
        <p:nvGrpSpPr>
          <p:cNvPr id="39" name="Group 38"/>
          <p:cNvGrpSpPr/>
          <p:nvPr/>
        </p:nvGrpSpPr>
        <p:grpSpPr>
          <a:xfrm>
            <a:off x="2398125" y="2270514"/>
            <a:ext cx="1448704" cy="948750"/>
            <a:chOff x="2762253" y="4236357"/>
            <a:chExt cx="1448704" cy="948750"/>
          </a:xfrm>
        </p:grpSpPr>
        <p:sp>
          <p:nvSpPr>
            <p:cNvPr id="40" name="Subtitle 2">
              <a:extLst>
                <a:ext uri="{FF2B5EF4-FFF2-40B4-BE49-F238E27FC236}">
                  <a16:creationId xmlns:a16="http://schemas.microsoft.com/office/drawing/2014/main" id="{C6F5D718-0164-1144-96B9-392D1A73444F}"/>
                </a:ext>
              </a:extLst>
            </p:cNvPr>
            <p:cNvSpPr txBox="1">
              <a:spLocks/>
            </p:cNvSpPr>
            <p:nvPr/>
          </p:nvSpPr>
          <p:spPr>
            <a:xfrm>
              <a:off x="2762253" y="4236357"/>
              <a:ext cx="1396999" cy="2853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dirty="0">
                  <a:solidFill>
                    <a:schemeClr val="tx1"/>
                  </a:solidFill>
                  <a:latin typeface="Arial"/>
                  <a:cs typeface="Arial"/>
                </a:rPr>
                <a:t>CH</a:t>
              </a:r>
              <a:r>
                <a:rPr lang="en-US" sz="1500" baseline="-25000" dirty="0">
                  <a:solidFill>
                    <a:schemeClr val="tx1"/>
                  </a:solidFill>
                  <a:latin typeface="Arial"/>
                  <a:cs typeface="Arial"/>
                </a:rPr>
                <a:t>3</a:t>
              </a:r>
              <a:r>
                <a:rPr lang="en-US" sz="1300" dirty="0">
                  <a:solidFill>
                    <a:schemeClr val="tx1"/>
                  </a:solidFill>
                  <a:latin typeface="Arial"/>
                  <a:cs typeface="Arial"/>
                </a:rPr>
                <a:t>CN, H</a:t>
              </a:r>
              <a:r>
                <a:rPr lang="en-US" sz="1500" baseline="-25000" dirty="0">
                  <a:solidFill>
                    <a:schemeClr val="tx1"/>
                  </a:solidFill>
                  <a:latin typeface="Arial"/>
                  <a:cs typeface="Arial"/>
                </a:rPr>
                <a:t>2</a:t>
              </a:r>
              <a:r>
                <a:rPr lang="en-US" sz="1300" dirty="0">
                  <a:solidFill>
                    <a:schemeClr val="tx1"/>
                  </a:solidFill>
                  <a:latin typeface="Arial"/>
                  <a:cs typeface="Arial"/>
                </a:rPr>
                <a:t>O</a:t>
              </a:r>
            </a:p>
          </p:txBody>
        </p:sp>
        <p:sp>
          <p:nvSpPr>
            <p:cNvPr id="41" name="Subtitle 2">
              <a:extLst>
                <a:ext uri="{FF2B5EF4-FFF2-40B4-BE49-F238E27FC236}">
                  <a16:creationId xmlns:a16="http://schemas.microsoft.com/office/drawing/2014/main" id="{C6F5D718-0164-1144-96B9-392D1A73444F}"/>
                </a:ext>
              </a:extLst>
            </p:cNvPr>
            <p:cNvSpPr txBox="1">
              <a:spLocks/>
            </p:cNvSpPr>
            <p:nvPr/>
          </p:nvSpPr>
          <p:spPr>
            <a:xfrm>
              <a:off x="2762253" y="4663072"/>
              <a:ext cx="1396999" cy="2853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dirty="0">
                  <a:solidFill>
                    <a:schemeClr val="tx1"/>
                  </a:solidFill>
                  <a:latin typeface="Arial"/>
                  <a:cs typeface="Arial"/>
                </a:rPr>
                <a:t>NaHCO</a:t>
              </a:r>
              <a:r>
                <a:rPr lang="en-US" sz="1500" baseline="-25000" dirty="0">
                  <a:solidFill>
                    <a:schemeClr val="tx1"/>
                  </a:solidFill>
                  <a:latin typeface="Arial"/>
                  <a:cs typeface="Arial"/>
                </a:rPr>
                <a:t>3</a:t>
              </a:r>
            </a:p>
          </p:txBody>
        </p:sp>
        <p:sp>
          <p:nvSpPr>
            <p:cNvPr id="42" name="Subtitle 2">
              <a:extLst>
                <a:ext uri="{FF2B5EF4-FFF2-40B4-BE49-F238E27FC236}">
                  <a16:creationId xmlns:a16="http://schemas.microsoft.com/office/drawing/2014/main" id="{C6F5D718-0164-1144-96B9-392D1A73444F}"/>
                </a:ext>
              </a:extLst>
            </p:cNvPr>
            <p:cNvSpPr txBox="1">
              <a:spLocks/>
            </p:cNvSpPr>
            <p:nvPr/>
          </p:nvSpPr>
          <p:spPr>
            <a:xfrm>
              <a:off x="2762253" y="4899715"/>
              <a:ext cx="1396999" cy="2853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dirty="0" err="1">
                  <a:solidFill>
                    <a:schemeClr val="tx1"/>
                  </a:solidFill>
                  <a:latin typeface="Arial"/>
                  <a:cs typeface="Arial"/>
                </a:rPr>
                <a:t>hν</a:t>
              </a:r>
              <a:r>
                <a:rPr lang="en-US" sz="1300" dirty="0">
                  <a:solidFill>
                    <a:schemeClr val="tx1"/>
                  </a:solidFill>
                  <a:latin typeface="Arial"/>
                  <a:cs typeface="Arial"/>
                </a:rPr>
                <a:t> ~ 250 nm</a:t>
              </a:r>
            </a:p>
          </p:txBody>
        </p:sp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01257" y="4529722"/>
              <a:ext cx="1409700" cy="133350"/>
            </a:xfrm>
            <a:prstGeom prst="rect">
              <a:avLst/>
            </a:prstGeom>
          </p:spPr>
        </p:pic>
      </p:grpSp>
      <p:sp>
        <p:nvSpPr>
          <p:cNvPr id="44" name="Subtitle 2"/>
          <p:cNvSpPr txBox="1">
            <a:spLocks/>
          </p:cNvSpPr>
          <p:nvPr/>
        </p:nvSpPr>
        <p:spPr>
          <a:xfrm>
            <a:off x="482241" y="3536062"/>
            <a:ext cx="8192770" cy="2712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Omission of UV (dark reaction) results in 0% yield. But before concluding that the reaction is photochemical you would also have to: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Replacement 1: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Replacement 2: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332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273" y="302920"/>
            <a:ext cx="7736440" cy="478326"/>
          </a:xfrm>
        </p:spPr>
        <p:txBody>
          <a:bodyPr anchor="t" anchorCtr="1">
            <a:noAutofit/>
          </a:bodyPr>
          <a:lstStyle/>
          <a:p>
            <a:r>
              <a:rPr lang="en-US" sz="2400" b="1" i="1" dirty="0">
                <a:solidFill>
                  <a:srgbClr val="741F02"/>
                </a:solidFill>
                <a:latin typeface="Arial"/>
                <a:cs typeface="Arial"/>
              </a:rPr>
              <a:t>Replacement Experiments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480" y="825535"/>
            <a:ext cx="8192770" cy="1227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Example 2: acid catalysis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2520" y="6419088"/>
            <a:ext cx="496346" cy="365125"/>
          </a:xfrm>
        </p:spPr>
        <p:txBody>
          <a:bodyPr/>
          <a:lstStyle/>
          <a:p>
            <a:pPr algn="l"/>
            <a:fld id="{9894A4F5-6F06-FC44-B593-F01E79F1E31C}" type="slidenum">
              <a:rPr 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16</a:t>
            </a:fld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6821719" y="1452340"/>
            <a:ext cx="1396999" cy="336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i="1" dirty="0">
                <a:solidFill>
                  <a:srgbClr val="741F02"/>
                </a:solidFill>
                <a:latin typeface="Arial"/>
                <a:cs typeface="Arial"/>
              </a:rPr>
              <a:t>80% yield</a:t>
            </a:r>
            <a:endParaRPr lang="en-US" sz="1300" dirty="0">
              <a:solidFill>
                <a:srgbClr val="741F02"/>
              </a:solidFill>
              <a:latin typeface="Arial"/>
              <a:cs typeface="Arial"/>
            </a:endParaRP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3764630" y="1252437"/>
            <a:ext cx="1569900" cy="2853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20 </a:t>
            </a:r>
            <a:r>
              <a:rPr lang="en-US" sz="1300" dirty="0" err="1">
                <a:solidFill>
                  <a:schemeClr val="tx1"/>
                </a:solidFill>
                <a:latin typeface="Arial"/>
                <a:cs typeface="Arial"/>
              </a:rPr>
              <a:t>mol</a:t>
            </a:r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% Bi(</a:t>
            </a:r>
            <a:r>
              <a:rPr lang="en-US" sz="1300" dirty="0" err="1">
                <a:solidFill>
                  <a:schemeClr val="tx1"/>
                </a:solidFill>
                <a:latin typeface="Arial"/>
                <a:cs typeface="Arial"/>
              </a:rPr>
              <a:t>OTf</a:t>
            </a:r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  <a:r>
              <a:rPr lang="en-US" sz="1600" baseline="-25000" dirty="0">
                <a:solidFill>
                  <a:schemeClr val="tx1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3840471" y="1642868"/>
            <a:ext cx="1396999" cy="2853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CH</a:t>
            </a:r>
            <a:r>
              <a:rPr lang="en-US" sz="1600" baseline="-25000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Cl</a:t>
            </a:r>
            <a:r>
              <a:rPr lang="en-US" sz="1600" baseline="-25000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475" y="1545802"/>
            <a:ext cx="1409700" cy="133350"/>
          </a:xfrm>
          <a:prstGeom prst="rect">
            <a:avLst/>
          </a:prstGeom>
        </p:spPr>
      </p:pic>
      <p:sp>
        <p:nvSpPr>
          <p:cNvPr id="44" name="Subtitle 2"/>
          <p:cNvSpPr txBox="1">
            <a:spLocks/>
          </p:cNvSpPr>
          <p:nvPr/>
        </p:nvSpPr>
        <p:spPr>
          <a:xfrm>
            <a:off x="472258" y="2053429"/>
            <a:ext cx="8192770" cy="11112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Background: omission of Bi(</a:t>
            </a:r>
            <a:r>
              <a:rPr lang="en-US" sz="1600" dirty="0" err="1">
                <a:solidFill>
                  <a:schemeClr val="tx1"/>
                </a:solidFill>
                <a:latin typeface="Arial"/>
                <a:cs typeface="Arial"/>
              </a:rPr>
              <a:t>OTf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  <a:r>
              <a:rPr lang="en-US" sz="1800" baseline="-25000" dirty="0">
                <a:solidFill>
                  <a:schemeClr val="tx1"/>
                </a:solidFill>
                <a:latin typeface="Arial"/>
                <a:cs typeface="Arial"/>
              </a:rPr>
              <a:t>3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results in 0% yield, but that doesn’t mean that the active catalyst involves Bi. Instead, hydrolysis could lead to </a:t>
            </a:r>
            <a:r>
              <a:rPr lang="en-US" sz="1600" dirty="0" err="1">
                <a:solidFill>
                  <a:schemeClr val="tx1"/>
                </a:solidFill>
                <a:latin typeface="Arial"/>
                <a:cs typeface="Arial"/>
              </a:rPr>
              <a:t>TfOH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, which would not be formed in the absence of Bi(</a:t>
            </a:r>
            <a:r>
              <a:rPr lang="en-US" sz="1600" dirty="0" err="1">
                <a:solidFill>
                  <a:schemeClr val="tx1"/>
                </a:solidFill>
                <a:latin typeface="Arial"/>
                <a:cs typeface="Arial"/>
              </a:rPr>
              <a:t>OTf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  <a:r>
              <a:rPr lang="en-US" sz="1800" baseline="-25000" dirty="0">
                <a:solidFill>
                  <a:schemeClr val="tx1"/>
                </a:solidFill>
                <a:latin typeface="Arial"/>
                <a:cs typeface="Arial"/>
              </a:rPr>
              <a:t>3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Replacement experiment: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657" y="1547256"/>
            <a:ext cx="590550" cy="228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1667" y="1359829"/>
            <a:ext cx="1181100" cy="533400"/>
          </a:xfrm>
          <a:prstGeom prst="rect">
            <a:avLst/>
          </a:prstGeom>
        </p:spPr>
      </p:pic>
      <p:sp>
        <p:nvSpPr>
          <p:cNvPr id="16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1897366" y="1514962"/>
            <a:ext cx="362868" cy="2853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  <a:endParaRPr lang="en-US" sz="1600" baseline="-25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4574" y="1322604"/>
            <a:ext cx="752475" cy="504825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6792686" y="3364597"/>
            <a:ext cx="1396999" cy="336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i="1" dirty="0">
                <a:solidFill>
                  <a:srgbClr val="741F02"/>
                </a:solidFill>
                <a:latin typeface="Arial"/>
                <a:cs typeface="Arial"/>
              </a:rPr>
              <a:t>80% yield</a:t>
            </a:r>
            <a:endParaRPr lang="en-US" sz="1300" dirty="0">
              <a:solidFill>
                <a:srgbClr val="741F02"/>
              </a:solidFill>
              <a:latin typeface="Arial"/>
              <a:cs typeface="Arial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3735597" y="3164694"/>
            <a:ext cx="1569900" cy="2853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20 </a:t>
            </a:r>
            <a:r>
              <a:rPr lang="en-US" sz="1300" dirty="0" err="1">
                <a:solidFill>
                  <a:schemeClr val="tx1"/>
                </a:solidFill>
                <a:latin typeface="Arial"/>
                <a:cs typeface="Arial"/>
              </a:rPr>
              <a:t>mol</a:t>
            </a:r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% </a:t>
            </a:r>
            <a:r>
              <a:rPr lang="en-US" sz="1300" dirty="0" err="1">
                <a:solidFill>
                  <a:schemeClr val="tx1"/>
                </a:solidFill>
                <a:latin typeface="Arial"/>
                <a:cs typeface="Arial"/>
              </a:rPr>
              <a:t>TfOH</a:t>
            </a:r>
            <a:endParaRPr lang="en-US" sz="1600" baseline="-25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3811438" y="3555125"/>
            <a:ext cx="1396999" cy="2853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CH</a:t>
            </a:r>
            <a:r>
              <a:rPr lang="en-US" sz="1600" baseline="-25000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Cl</a:t>
            </a:r>
            <a:r>
              <a:rPr lang="en-US" sz="1600" baseline="-25000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0442" y="3458059"/>
            <a:ext cx="1409700" cy="13335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624" y="3459513"/>
            <a:ext cx="590550" cy="2286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2634" y="3272086"/>
            <a:ext cx="1181100" cy="533400"/>
          </a:xfrm>
          <a:prstGeom prst="rect">
            <a:avLst/>
          </a:prstGeom>
        </p:spPr>
      </p:pic>
      <p:sp>
        <p:nvSpPr>
          <p:cNvPr id="24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1868333" y="3427219"/>
            <a:ext cx="362868" cy="2853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  <a:endParaRPr lang="en-US" sz="1600" baseline="-25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5541" y="3234861"/>
            <a:ext cx="752475" cy="504825"/>
          </a:xfrm>
          <a:prstGeom prst="rect">
            <a:avLst/>
          </a:prstGeom>
        </p:spPr>
      </p:pic>
      <p:sp>
        <p:nvSpPr>
          <p:cNvPr id="26" name="Subtitle 2"/>
          <p:cNvSpPr txBox="1">
            <a:spLocks/>
          </p:cNvSpPr>
          <p:nvPr/>
        </p:nvSpPr>
        <p:spPr>
          <a:xfrm>
            <a:off x="539750" y="3956615"/>
            <a:ext cx="8192770" cy="2547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Outcome 1: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Outcome 2: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Outcome 3: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Alternative: replacement can be done progressively, e.g. 10 </a:t>
            </a:r>
            <a:r>
              <a:rPr lang="en-US" sz="1600" dirty="0" err="1">
                <a:solidFill>
                  <a:schemeClr val="tx1"/>
                </a:solidFill>
                <a:latin typeface="Arial"/>
                <a:cs typeface="Arial"/>
              </a:rPr>
              <a:t>mol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% Bi(</a:t>
            </a:r>
            <a:r>
              <a:rPr lang="en-US" sz="1600" dirty="0" err="1">
                <a:solidFill>
                  <a:schemeClr val="tx1"/>
                </a:solidFill>
                <a:latin typeface="Arial"/>
                <a:cs typeface="Arial"/>
              </a:rPr>
              <a:t>OTf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  <a:r>
              <a:rPr lang="en-US" sz="2000" baseline="-25000" dirty="0">
                <a:solidFill>
                  <a:schemeClr val="tx1"/>
                </a:solidFill>
                <a:latin typeface="Arial"/>
                <a:cs typeface="Arial"/>
              </a:rPr>
              <a:t>3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+ 10 </a:t>
            </a:r>
            <a:r>
              <a:rPr lang="en-US" sz="1600" dirty="0" err="1">
                <a:solidFill>
                  <a:schemeClr val="tx1"/>
                </a:solidFill>
                <a:latin typeface="Arial"/>
                <a:cs typeface="Arial"/>
              </a:rPr>
              <a:t>mol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% </a:t>
            </a:r>
            <a:r>
              <a:rPr lang="en-US" sz="1600" dirty="0" err="1">
                <a:solidFill>
                  <a:schemeClr val="tx1"/>
                </a:solidFill>
                <a:latin typeface="Arial"/>
                <a:cs typeface="Arial"/>
              </a:rPr>
              <a:t>TfOH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416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273" y="302920"/>
            <a:ext cx="7736440" cy="478326"/>
          </a:xfrm>
        </p:spPr>
        <p:txBody>
          <a:bodyPr anchor="t" anchorCtr="1">
            <a:noAutofit/>
          </a:bodyPr>
          <a:lstStyle/>
          <a:p>
            <a:r>
              <a:rPr lang="en-US" sz="2400" b="1" i="1" dirty="0">
                <a:solidFill>
                  <a:srgbClr val="741F02"/>
                </a:solidFill>
                <a:latin typeface="Arial"/>
                <a:cs typeface="Arial"/>
              </a:rPr>
              <a:t>Resubmission Experiments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480" y="825533"/>
            <a:ext cx="8192770" cy="3664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In a resubmission experiment, you are observing what happens to a compound and what influence that it has on the reaction after you add it to the reaction.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Product resubmission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: asks the mechanistic question “is the product once formed, a spectator or does it continue to react or influence the reaction?”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Intermediate resubmission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: asks the mechanistic question “is this substance a plausible intermediate in this reaction?”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Labeling: if you want to know what happens to the resubmitted material, you should label it somehow to distinguish it from the other products of the reaction.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    • Assumption: labeling should have a limited influence on reactivity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Example 1: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Product inhibition 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is defined as a kinetic situation where the product, once formed, reduces the rate or yield of the subsequent reaction. This is possible, for example, when the product can coordinate to a metal catalyst.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2520" y="6419088"/>
            <a:ext cx="496346" cy="365125"/>
          </a:xfrm>
        </p:spPr>
        <p:txBody>
          <a:bodyPr/>
          <a:lstStyle/>
          <a:p>
            <a:pPr algn="l"/>
            <a:fld id="{9894A4F5-6F06-FC44-B593-F01E79F1E31C}" type="slidenum">
              <a:rPr 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17</a:t>
            </a:fld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6986714" y="4772951"/>
            <a:ext cx="1396999" cy="336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i="1" dirty="0">
                <a:solidFill>
                  <a:srgbClr val="741F02"/>
                </a:solidFill>
                <a:latin typeface="Arial"/>
                <a:cs typeface="Arial"/>
              </a:rPr>
              <a:t>65% yield</a:t>
            </a:r>
            <a:endParaRPr lang="en-US" sz="1300" dirty="0">
              <a:solidFill>
                <a:srgbClr val="741F02"/>
              </a:solidFill>
              <a:latin typeface="Arial"/>
              <a:cs typeface="Arial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3613696" y="4585772"/>
            <a:ext cx="1448704" cy="948750"/>
            <a:chOff x="2762253" y="4236357"/>
            <a:chExt cx="1448704" cy="948750"/>
          </a:xfrm>
        </p:grpSpPr>
        <p:sp>
          <p:nvSpPr>
            <p:cNvPr id="40" name="Subtitle 2">
              <a:extLst>
                <a:ext uri="{FF2B5EF4-FFF2-40B4-BE49-F238E27FC236}">
                  <a16:creationId xmlns:a16="http://schemas.microsoft.com/office/drawing/2014/main" id="{C6F5D718-0164-1144-96B9-392D1A73444F}"/>
                </a:ext>
              </a:extLst>
            </p:cNvPr>
            <p:cNvSpPr txBox="1">
              <a:spLocks/>
            </p:cNvSpPr>
            <p:nvPr/>
          </p:nvSpPr>
          <p:spPr>
            <a:xfrm>
              <a:off x="2762253" y="4236357"/>
              <a:ext cx="1396999" cy="2853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dirty="0" err="1">
                  <a:solidFill>
                    <a:schemeClr val="tx1"/>
                  </a:solidFill>
                  <a:latin typeface="Arial"/>
                  <a:cs typeface="Arial"/>
                </a:rPr>
                <a:t>Pd</a:t>
              </a:r>
              <a:r>
                <a:rPr lang="en-US" sz="1300" dirty="0">
                  <a:solidFill>
                    <a:schemeClr val="tx1"/>
                  </a:solidFill>
                  <a:latin typeface="Arial"/>
                  <a:cs typeface="Arial"/>
                </a:rPr>
                <a:t>(PPh</a:t>
              </a:r>
              <a:r>
                <a:rPr lang="en-US" sz="1600" baseline="-25000" dirty="0">
                  <a:solidFill>
                    <a:schemeClr val="tx1"/>
                  </a:solidFill>
                  <a:latin typeface="Arial"/>
                  <a:cs typeface="Arial"/>
                </a:rPr>
                <a:t>3</a:t>
              </a:r>
              <a:r>
                <a:rPr lang="en-US" sz="1300" dirty="0">
                  <a:solidFill>
                    <a:schemeClr val="tx1"/>
                  </a:solidFill>
                  <a:latin typeface="Arial"/>
                  <a:cs typeface="Arial"/>
                </a:rPr>
                <a:t>)</a:t>
              </a:r>
              <a:r>
                <a:rPr lang="en-US" sz="1600" baseline="-25000" dirty="0">
                  <a:solidFill>
                    <a:schemeClr val="tx1"/>
                  </a:solidFill>
                  <a:latin typeface="Arial"/>
                  <a:cs typeface="Arial"/>
                </a:rPr>
                <a:t>4</a:t>
              </a:r>
            </a:p>
          </p:txBody>
        </p:sp>
        <p:sp>
          <p:nvSpPr>
            <p:cNvPr id="41" name="Subtitle 2">
              <a:extLst>
                <a:ext uri="{FF2B5EF4-FFF2-40B4-BE49-F238E27FC236}">
                  <a16:creationId xmlns:a16="http://schemas.microsoft.com/office/drawing/2014/main" id="{C6F5D718-0164-1144-96B9-392D1A73444F}"/>
                </a:ext>
              </a:extLst>
            </p:cNvPr>
            <p:cNvSpPr txBox="1">
              <a:spLocks/>
            </p:cNvSpPr>
            <p:nvPr/>
          </p:nvSpPr>
          <p:spPr>
            <a:xfrm>
              <a:off x="2762253" y="4663072"/>
              <a:ext cx="1396999" cy="2853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dirty="0">
                  <a:solidFill>
                    <a:schemeClr val="tx1"/>
                  </a:solidFill>
                  <a:latin typeface="Arial"/>
                  <a:cs typeface="Arial"/>
                </a:rPr>
                <a:t>KF, </a:t>
              </a:r>
              <a:r>
                <a:rPr lang="en-US" sz="1300" dirty="0" err="1">
                  <a:solidFill>
                    <a:schemeClr val="tx1"/>
                  </a:solidFill>
                  <a:latin typeface="Arial"/>
                  <a:cs typeface="Arial"/>
                </a:rPr>
                <a:t>dioxane</a:t>
              </a:r>
              <a:endParaRPr lang="en-US" sz="1500" baseline="-250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2" name="Subtitle 2">
              <a:extLst>
                <a:ext uri="{FF2B5EF4-FFF2-40B4-BE49-F238E27FC236}">
                  <a16:creationId xmlns:a16="http://schemas.microsoft.com/office/drawing/2014/main" id="{C6F5D718-0164-1144-96B9-392D1A73444F}"/>
                </a:ext>
              </a:extLst>
            </p:cNvPr>
            <p:cNvSpPr txBox="1">
              <a:spLocks/>
            </p:cNvSpPr>
            <p:nvPr/>
          </p:nvSpPr>
          <p:spPr>
            <a:xfrm>
              <a:off x="2762253" y="4899715"/>
              <a:ext cx="1396999" cy="2853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01257" y="4529722"/>
              <a:ext cx="1409700" cy="133350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043" y="4683839"/>
            <a:ext cx="1009650" cy="619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6593" y="4585772"/>
            <a:ext cx="771525" cy="647700"/>
          </a:xfrm>
          <a:prstGeom prst="rect">
            <a:avLst/>
          </a:prstGeom>
        </p:spPr>
      </p:pic>
      <p:sp>
        <p:nvSpPr>
          <p:cNvPr id="16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1808800" y="4810035"/>
            <a:ext cx="411843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8087" y="4550524"/>
            <a:ext cx="1152525" cy="657225"/>
          </a:xfrm>
          <a:prstGeom prst="rect">
            <a:avLst/>
          </a:prstGeom>
        </p:spPr>
      </p:pic>
      <p:sp>
        <p:nvSpPr>
          <p:cNvPr id="20" name="Subtitle 2"/>
          <p:cNvSpPr txBox="1">
            <a:spLocks/>
          </p:cNvSpPr>
          <p:nvPr/>
        </p:nvSpPr>
        <p:spPr>
          <a:xfrm>
            <a:off x="539750" y="5851071"/>
            <a:ext cx="8192770" cy="471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Question: Does the product inhibit the reaction?</a:t>
            </a:r>
          </a:p>
        </p:txBody>
      </p:sp>
    </p:spTree>
    <p:extLst>
      <p:ext uri="{BB962C8B-B14F-4D97-AF65-F5344CB8AC3E}">
        <p14:creationId xmlns:p14="http://schemas.microsoft.com/office/powerpoint/2010/main" val="584088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273" y="302920"/>
            <a:ext cx="7736440" cy="478326"/>
          </a:xfrm>
        </p:spPr>
        <p:txBody>
          <a:bodyPr anchor="t" anchorCtr="1">
            <a:noAutofit/>
          </a:bodyPr>
          <a:lstStyle/>
          <a:p>
            <a:r>
              <a:rPr lang="en-US" sz="2400" b="1" i="1" dirty="0">
                <a:solidFill>
                  <a:srgbClr val="741F02"/>
                </a:solidFill>
                <a:latin typeface="Arial"/>
                <a:cs typeface="Arial"/>
              </a:rPr>
              <a:t>Product Resubmission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480" y="825533"/>
            <a:ext cx="8192770" cy="447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Control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: resubmit a labeled version of the product.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2520" y="6419088"/>
            <a:ext cx="496346" cy="365125"/>
          </a:xfrm>
        </p:spPr>
        <p:txBody>
          <a:bodyPr/>
          <a:lstStyle/>
          <a:p>
            <a:pPr algn="l"/>
            <a:fld id="{9894A4F5-6F06-FC44-B593-F01E79F1E31C}" type="slidenum">
              <a:rPr 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18</a:t>
            </a:fld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3377850" y="1519621"/>
            <a:ext cx="1448704" cy="948750"/>
            <a:chOff x="2762253" y="4236357"/>
            <a:chExt cx="1448704" cy="948750"/>
          </a:xfrm>
        </p:grpSpPr>
        <p:sp>
          <p:nvSpPr>
            <p:cNvPr id="40" name="Subtitle 2">
              <a:extLst>
                <a:ext uri="{FF2B5EF4-FFF2-40B4-BE49-F238E27FC236}">
                  <a16:creationId xmlns:a16="http://schemas.microsoft.com/office/drawing/2014/main" id="{C6F5D718-0164-1144-96B9-392D1A73444F}"/>
                </a:ext>
              </a:extLst>
            </p:cNvPr>
            <p:cNvSpPr txBox="1">
              <a:spLocks/>
            </p:cNvSpPr>
            <p:nvPr/>
          </p:nvSpPr>
          <p:spPr>
            <a:xfrm>
              <a:off x="2762253" y="4236357"/>
              <a:ext cx="1396999" cy="2853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dirty="0" err="1">
                  <a:solidFill>
                    <a:schemeClr val="tx1"/>
                  </a:solidFill>
                  <a:latin typeface="Arial"/>
                  <a:cs typeface="Arial"/>
                </a:rPr>
                <a:t>Pd</a:t>
              </a:r>
              <a:r>
                <a:rPr lang="en-US" sz="1300" dirty="0">
                  <a:solidFill>
                    <a:schemeClr val="tx1"/>
                  </a:solidFill>
                  <a:latin typeface="Arial"/>
                  <a:cs typeface="Arial"/>
                </a:rPr>
                <a:t>(PPh</a:t>
              </a:r>
              <a:r>
                <a:rPr lang="en-US" sz="1600" baseline="-25000" dirty="0">
                  <a:solidFill>
                    <a:schemeClr val="tx1"/>
                  </a:solidFill>
                  <a:latin typeface="Arial"/>
                  <a:cs typeface="Arial"/>
                </a:rPr>
                <a:t>3</a:t>
              </a:r>
              <a:r>
                <a:rPr lang="en-US" sz="1300" dirty="0">
                  <a:solidFill>
                    <a:schemeClr val="tx1"/>
                  </a:solidFill>
                  <a:latin typeface="Arial"/>
                  <a:cs typeface="Arial"/>
                </a:rPr>
                <a:t>)</a:t>
              </a:r>
              <a:r>
                <a:rPr lang="en-US" sz="1600" baseline="-25000" dirty="0">
                  <a:solidFill>
                    <a:schemeClr val="tx1"/>
                  </a:solidFill>
                  <a:latin typeface="Arial"/>
                  <a:cs typeface="Arial"/>
                </a:rPr>
                <a:t>4</a:t>
              </a:r>
            </a:p>
          </p:txBody>
        </p:sp>
        <p:sp>
          <p:nvSpPr>
            <p:cNvPr id="41" name="Subtitle 2">
              <a:extLst>
                <a:ext uri="{FF2B5EF4-FFF2-40B4-BE49-F238E27FC236}">
                  <a16:creationId xmlns:a16="http://schemas.microsoft.com/office/drawing/2014/main" id="{C6F5D718-0164-1144-96B9-392D1A73444F}"/>
                </a:ext>
              </a:extLst>
            </p:cNvPr>
            <p:cNvSpPr txBox="1">
              <a:spLocks/>
            </p:cNvSpPr>
            <p:nvPr/>
          </p:nvSpPr>
          <p:spPr>
            <a:xfrm>
              <a:off x="2762253" y="4663072"/>
              <a:ext cx="1396999" cy="2853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dirty="0">
                  <a:solidFill>
                    <a:schemeClr val="tx1"/>
                  </a:solidFill>
                  <a:latin typeface="Arial"/>
                  <a:cs typeface="Arial"/>
                </a:rPr>
                <a:t>KF, </a:t>
              </a:r>
              <a:r>
                <a:rPr lang="en-US" sz="1300" dirty="0" err="1">
                  <a:solidFill>
                    <a:schemeClr val="tx1"/>
                  </a:solidFill>
                  <a:latin typeface="Arial"/>
                  <a:cs typeface="Arial"/>
                </a:rPr>
                <a:t>dioxane</a:t>
              </a:r>
              <a:endParaRPr lang="en-US" sz="1500" baseline="-250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sp>
          <p:nvSpPr>
            <p:cNvPr id="42" name="Subtitle 2">
              <a:extLst>
                <a:ext uri="{FF2B5EF4-FFF2-40B4-BE49-F238E27FC236}">
                  <a16:creationId xmlns:a16="http://schemas.microsoft.com/office/drawing/2014/main" id="{C6F5D718-0164-1144-96B9-392D1A73444F}"/>
                </a:ext>
              </a:extLst>
            </p:cNvPr>
            <p:cNvSpPr txBox="1">
              <a:spLocks/>
            </p:cNvSpPr>
            <p:nvPr/>
          </p:nvSpPr>
          <p:spPr>
            <a:xfrm>
              <a:off x="2762253" y="4899715"/>
              <a:ext cx="1396999" cy="2853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00" dirty="0">
                <a:solidFill>
                  <a:schemeClr val="tx1"/>
                </a:solidFill>
                <a:latin typeface="Arial"/>
                <a:cs typeface="Arial"/>
              </a:endParaRPr>
            </a:p>
          </p:txBody>
        </p:sp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01257" y="4529722"/>
              <a:ext cx="1409700" cy="133350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043" y="1272990"/>
            <a:ext cx="1009650" cy="619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6593" y="1174923"/>
            <a:ext cx="771525" cy="647700"/>
          </a:xfrm>
          <a:prstGeom prst="rect">
            <a:avLst/>
          </a:prstGeom>
        </p:spPr>
      </p:pic>
      <p:sp>
        <p:nvSpPr>
          <p:cNvPr id="16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1808800" y="1399186"/>
            <a:ext cx="411843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8245" y="1484373"/>
            <a:ext cx="1152525" cy="657225"/>
          </a:xfrm>
          <a:prstGeom prst="rect">
            <a:avLst/>
          </a:prstGeom>
        </p:spPr>
      </p:pic>
      <p:sp>
        <p:nvSpPr>
          <p:cNvPr id="20" name="Subtitle 2"/>
          <p:cNvSpPr txBox="1">
            <a:spLocks/>
          </p:cNvSpPr>
          <p:nvPr/>
        </p:nvSpPr>
        <p:spPr>
          <a:xfrm>
            <a:off x="447764" y="2757712"/>
            <a:ext cx="8192770" cy="384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In analyzing the outcome, you should look for two pieces of information: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1. How did the yield of the unlabeled product change?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    • Outcome 1: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    • Outcome 2: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    • Outcome 3: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2. What happened to the resubmitted, labeled material?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    • Outcome 1: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    • Outcome 2: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30068" y="1935852"/>
            <a:ext cx="1581150" cy="657225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869043" y="2142179"/>
            <a:ext cx="411843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7631" y="1458675"/>
            <a:ext cx="1581150" cy="657225"/>
          </a:xfrm>
          <a:prstGeom prst="rect">
            <a:avLst/>
          </a:prstGeom>
        </p:spPr>
      </p:pic>
      <p:sp>
        <p:nvSpPr>
          <p:cNvPr id="19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6291961" y="1692215"/>
            <a:ext cx="411843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4649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273" y="302920"/>
            <a:ext cx="7736440" cy="478326"/>
          </a:xfrm>
        </p:spPr>
        <p:txBody>
          <a:bodyPr anchor="t" anchorCtr="1">
            <a:noAutofit/>
          </a:bodyPr>
          <a:lstStyle/>
          <a:p>
            <a:r>
              <a:rPr lang="en-US" sz="2400" b="1" i="1" dirty="0">
                <a:solidFill>
                  <a:srgbClr val="741F02"/>
                </a:solidFill>
                <a:latin typeface="Arial"/>
                <a:cs typeface="Arial"/>
              </a:rPr>
              <a:t>Product Resubmission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480" y="825533"/>
            <a:ext cx="8192770" cy="1215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Often, the product of a reaction is not totally stable under the conditions that it is formed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Product resubmission and recovery allows you to determine what happens to the product under the reaction conditions.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The primary data would be recovered yield or recovered stereochemistry.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2520" y="6419088"/>
            <a:ext cx="496346" cy="365125"/>
          </a:xfrm>
        </p:spPr>
        <p:txBody>
          <a:bodyPr/>
          <a:lstStyle/>
          <a:p>
            <a:pPr algn="l"/>
            <a:fld id="{9894A4F5-6F06-FC44-B593-F01E79F1E31C}" type="slidenum">
              <a:rPr 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19</a:t>
            </a:fld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4679078" y="2205013"/>
            <a:ext cx="1396999" cy="2853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CAN</a:t>
            </a:r>
            <a:endParaRPr lang="en-US" sz="1600" baseline="-25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4715367" y="2522112"/>
            <a:ext cx="1396999" cy="2853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acetone</a:t>
            </a:r>
            <a:endParaRPr lang="en-US" sz="1500" baseline="-25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5304996" y="3758254"/>
            <a:ext cx="1396999" cy="2853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1246753" y="2384240"/>
            <a:ext cx="411843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411480" y="3311071"/>
            <a:ext cx="8192770" cy="717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Does the product decompose or </a:t>
            </a:r>
            <a:r>
              <a:rPr lang="en-US" sz="1600" dirty="0" err="1">
                <a:solidFill>
                  <a:schemeClr val="tx1"/>
                </a:solidFill>
                <a:latin typeface="Arial"/>
                <a:cs typeface="Arial"/>
              </a:rPr>
              <a:t>racemize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under these conditions?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Product resubmission: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3447134" y="2861058"/>
            <a:ext cx="1142999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20 </a:t>
            </a:r>
            <a:r>
              <a:rPr lang="en-US" sz="1300" dirty="0" err="1">
                <a:solidFill>
                  <a:schemeClr val="tx1"/>
                </a:solidFill>
                <a:latin typeface="Arial"/>
                <a:cs typeface="Arial"/>
              </a:rPr>
              <a:t>mol</a:t>
            </a:r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%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2785330" y="2401406"/>
            <a:ext cx="411843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833" y="2116425"/>
            <a:ext cx="819150" cy="8667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1383" y="2424633"/>
            <a:ext cx="1047750" cy="2952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7133" y="2105026"/>
            <a:ext cx="1143000" cy="790575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4126071" y="2269521"/>
            <a:ext cx="672707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•TFA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5782" y="2041071"/>
            <a:ext cx="1228725" cy="866775"/>
          </a:xfrm>
          <a:prstGeom prst="rect">
            <a:avLst/>
          </a:prstGeom>
        </p:spPr>
      </p:pic>
      <p:sp>
        <p:nvSpPr>
          <p:cNvPr id="24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7444507" y="2189341"/>
            <a:ext cx="1396999" cy="706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75% yield</a:t>
            </a:r>
          </a:p>
          <a:p>
            <a:r>
              <a:rPr lang="en-US" sz="1300" i="1" dirty="0">
                <a:solidFill>
                  <a:srgbClr val="741F02"/>
                </a:solidFill>
                <a:latin typeface="Arial"/>
                <a:cs typeface="Arial"/>
              </a:rPr>
              <a:t>95% </a:t>
            </a:r>
            <a:r>
              <a:rPr lang="en-US" sz="1300" i="1" dirty="0" err="1">
                <a:solidFill>
                  <a:srgbClr val="741F02"/>
                </a:solidFill>
                <a:latin typeface="Arial"/>
                <a:cs typeface="Arial"/>
              </a:rPr>
              <a:t>ee</a:t>
            </a:r>
            <a:endParaRPr lang="en-US" sz="1300" dirty="0">
              <a:solidFill>
                <a:srgbClr val="741F02"/>
              </a:solidFill>
              <a:latin typeface="Arial"/>
              <a:cs typeface="Arial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0126" y="2424633"/>
            <a:ext cx="838200" cy="142875"/>
          </a:xfrm>
          <a:prstGeom prst="rect">
            <a:avLst/>
          </a:prstGeom>
        </p:spPr>
      </p:pic>
      <p:sp>
        <p:nvSpPr>
          <p:cNvPr id="26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4575662" y="4619997"/>
            <a:ext cx="1396999" cy="2853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CAN</a:t>
            </a:r>
            <a:endParaRPr lang="en-US" sz="1600" baseline="-25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4611951" y="4937096"/>
            <a:ext cx="1396999" cy="2853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acetone</a:t>
            </a:r>
            <a:endParaRPr lang="en-US" sz="1500" baseline="-25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1143337" y="4386815"/>
            <a:ext cx="411843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3343718" y="4863633"/>
            <a:ext cx="1142999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20 </a:t>
            </a:r>
            <a:r>
              <a:rPr lang="en-US" sz="1300" dirty="0" err="1">
                <a:solidFill>
                  <a:schemeClr val="tx1"/>
                </a:solidFill>
                <a:latin typeface="Arial"/>
                <a:cs typeface="Arial"/>
              </a:rPr>
              <a:t>mol</a:t>
            </a:r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%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2681914" y="4403981"/>
            <a:ext cx="411843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417" y="4119000"/>
            <a:ext cx="819150" cy="86677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7967" y="4427208"/>
            <a:ext cx="1047750" cy="29527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3717" y="4107601"/>
            <a:ext cx="1143000" cy="790575"/>
          </a:xfrm>
          <a:prstGeom prst="rect">
            <a:avLst/>
          </a:prstGeom>
        </p:spPr>
      </p:pic>
      <p:sp>
        <p:nvSpPr>
          <p:cNvPr id="34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4022655" y="4272096"/>
            <a:ext cx="672707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•TFA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2366" y="3952936"/>
            <a:ext cx="1228725" cy="866775"/>
          </a:xfrm>
          <a:prstGeom prst="rect">
            <a:avLst/>
          </a:prstGeom>
        </p:spPr>
      </p:pic>
      <p:sp>
        <p:nvSpPr>
          <p:cNvPr id="36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7341091" y="4028638"/>
            <a:ext cx="1396999" cy="706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74% yield</a:t>
            </a:r>
          </a:p>
          <a:p>
            <a:r>
              <a:rPr lang="en-US" sz="1300" i="1" dirty="0">
                <a:solidFill>
                  <a:srgbClr val="741F02"/>
                </a:solidFill>
                <a:latin typeface="Arial"/>
                <a:cs typeface="Arial"/>
              </a:rPr>
              <a:t>95% </a:t>
            </a:r>
            <a:r>
              <a:rPr lang="en-US" sz="1300" i="1" dirty="0" err="1">
                <a:solidFill>
                  <a:srgbClr val="741F02"/>
                </a:solidFill>
                <a:latin typeface="Arial"/>
                <a:cs typeface="Arial"/>
              </a:rPr>
              <a:t>ee</a:t>
            </a:r>
            <a:endParaRPr lang="en-US" sz="1300" dirty="0">
              <a:solidFill>
                <a:srgbClr val="741F02"/>
              </a:solidFill>
              <a:latin typeface="Arial"/>
              <a:cs typeface="Arial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16710" y="4839617"/>
            <a:ext cx="838200" cy="142875"/>
          </a:xfrm>
          <a:prstGeom prst="rect">
            <a:avLst/>
          </a:prstGeom>
        </p:spPr>
      </p:pic>
      <p:sp>
        <p:nvSpPr>
          <p:cNvPr id="38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1425461" y="5347806"/>
            <a:ext cx="411843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62765" y="5086809"/>
            <a:ext cx="1228725" cy="866775"/>
          </a:xfrm>
          <a:prstGeom prst="rect">
            <a:avLst/>
          </a:prstGeom>
        </p:spPr>
      </p:pic>
      <p:sp>
        <p:nvSpPr>
          <p:cNvPr id="44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2716372" y="5587987"/>
            <a:ext cx="997866" cy="326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i="1" dirty="0">
                <a:solidFill>
                  <a:srgbClr val="741F02"/>
                </a:solidFill>
                <a:latin typeface="Arial"/>
                <a:cs typeface="Arial"/>
              </a:rPr>
              <a:t>95% </a:t>
            </a:r>
            <a:r>
              <a:rPr lang="en-US" sz="1300" i="1" dirty="0" err="1">
                <a:solidFill>
                  <a:srgbClr val="741F02"/>
                </a:solidFill>
                <a:latin typeface="Arial"/>
                <a:cs typeface="Arial"/>
              </a:rPr>
              <a:t>ee</a:t>
            </a:r>
            <a:endParaRPr lang="en-US" sz="1300" dirty="0">
              <a:solidFill>
                <a:srgbClr val="741F02"/>
              </a:solidFill>
              <a:latin typeface="Arial"/>
              <a:cs typeface="Arial"/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12366" y="4953576"/>
            <a:ext cx="1228725" cy="866775"/>
          </a:xfrm>
          <a:prstGeom prst="rect">
            <a:avLst/>
          </a:prstGeom>
        </p:spPr>
      </p:pic>
      <p:sp>
        <p:nvSpPr>
          <p:cNvPr id="46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7341091" y="5118516"/>
            <a:ext cx="1396999" cy="706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90% recovery</a:t>
            </a:r>
          </a:p>
          <a:p>
            <a:r>
              <a:rPr lang="en-US" sz="1300" i="1" dirty="0">
                <a:solidFill>
                  <a:srgbClr val="741F02"/>
                </a:solidFill>
                <a:latin typeface="Arial"/>
                <a:cs typeface="Arial"/>
              </a:rPr>
              <a:t>80% </a:t>
            </a:r>
            <a:r>
              <a:rPr lang="en-US" sz="1300" i="1" dirty="0" err="1">
                <a:solidFill>
                  <a:srgbClr val="741F02"/>
                </a:solidFill>
                <a:latin typeface="Arial"/>
                <a:cs typeface="Arial"/>
              </a:rPr>
              <a:t>ee</a:t>
            </a:r>
            <a:endParaRPr lang="en-US" sz="1300" dirty="0">
              <a:solidFill>
                <a:srgbClr val="741F0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148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273" y="302920"/>
            <a:ext cx="7736440" cy="478326"/>
          </a:xfrm>
        </p:spPr>
        <p:txBody>
          <a:bodyPr anchor="t" anchorCtr="1">
            <a:noAutofit/>
          </a:bodyPr>
          <a:lstStyle/>
          <a:p>
            <a:r>
              <a:rPr lang="en-US" sz="2400" b="1" i="1" dirty="0">
                <a:solidFill>
                  <a:srgbClr val="741F02"/>
                </a:solidFill>
                <a:latin typeface="Arial"/>
                <a:cs typeface="Arial"/>
              </a:rPr>
              <a:t>Hypothesis-Driven Mechanistic Analysis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480" y="943458"/>
            <a:ext cx="8192770" cy="5840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⦁ 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Most chemical endeavors do not allow or require this level of mechanistic detail.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The standards for a satisfactory mechanism depend on the goals of the study.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What are some of the goals one might have to study mechanism in organic chemistry?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The study of mechanisms represents </a:t>
            </a:r>
            <a:r>
              <a:rPr lang="en-US" sz="1600" i="1" dirty="0">
                <a:solidFill>
                  <a:schemeClr val="tx1"/>
                </a:solidFill>
                <a:latin typeface="Arial"/>
                <a:cs typeface="Arial"/>
              </a:rPr>
              <a:t>hypothesis-driven 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research: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A mechanistic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hypothesis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: 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It must be possible to make predictions about chemical outcomes based on a mechanistic hypothesis or the hypothesis is not useful for the goals above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Experiments that test the predictions of a hypothesis are called </a:t>
            </a:r>
            <a:r>
              <a:rPr lang="en-US" sz="1600" i="1" dirty="0">
                <a:solidFill>
                  <a:schemeClr val="tx1"/>
                </a:solidFill>
                <a:latin typeface="Arial"/>
                <a:cs typeface="Arial"/>
              </a:rPr>
              <a:t>hypothesis testing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Mechanistic studies usually rely on </a:t>
            </a:r>
            <a:r>
              <a:rPr lang="en-US" sz="1600" i="1" dirty="0">
                <a:solidFill>
                  <a:schemeClr val="tx1"/>
                </a:solidFill>
                <a:latin typeface="Arial"/>
                <a:cs typeface="Arial"/>
              </a:rPr>
              <a:t>negative evidence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: a mechanistic hypothesis is never “proven” but it can be accepted as more plausible as the alternatives are shown to be incompatible with chemical outcomes obtained by hypothesis testing.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Positive mechanistic evidence (in situ spectroscopy, modeling) are not covered in this course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2520" y="6419088"/>
            <a:ext cx="496346" cy="365125"/>
          </a:xfrm>
        </p:spPr>
        <p:txBody>
          <a:bodyPr/>
          <a:lstStyle/>
          <a:p>
            <a:pPr algn="l"/>
            <a:fld id="{9894A4F5-6F06-FC44-B593-F01E79F1E31C}" type="slidenum">
              <a:rPr 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2</a:t>
            </a:fld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640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273" y="302920"/>
            <a:ext cx="7736440" cy="478326"/>
          </a:xfrm>
        </p:spPr>
        <p:txBody>
          <a:bodyPr anchor="t" anchorCtr="1">
            <a:noAutofit/>
          </a:bodyPr>
          <a:lstStyle/>
          <a:p>
            <a:r>
              <a:rPr lang="en-US" sz="2400" b="1" i="1" dirty="0">
                <a:solidFill>
                  <a:srgbClr val="741F02"/>
                </a:solidFill>
                <a:latin typeface="Arial"/>
                <a:cs typeface="Arial"/>
              </a:rPr>
              <a:t>Product Resubmission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480" y="825533"/>
            <a:ext cx="8192770" cy="1215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Reversibility: do the products and starting materials interconvert?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2520" y="6419088"/>
            <a:ext cx="496346" cy="365125"/>
          </a:xfrm>
        </p:spPr>
        <p:txBody>
          <a:bodyPr/>
          <a:lstStyle/>
          <a:p>
            <a:pPr algn="l"/>
            <a:fld id="{9894A4F5-6F06-FC44-B593-F01E79F1E31C}" type="slidenum">
              <a:rPr 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20</a:t>
            </a:fld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5078221" y="3758254"/>
            <a:ext cx="1396999" cy="2853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451417" y="2113642"/>
            <a:ext cx="8192770" cy="717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Resubmission: add a labeled product. If exchange or crossover occurs, then you can attribute it to reversibility.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4022655" y="1408249"/>
            <a:ext cx="1396999" cy="28539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or</a:t>
            </a:r>
            <a:endParaRPr lang="en-US" sz="1600" baseline="-25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5102169" y="3357739"/>
            <a:ext cx="2835345" cy="353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expected if not reversible</a:t>
            </a:r>
            <a:endParaRPr lang="en-US" sz="1300" dirty="0">
              <a:solidFill>
                <a:srgbClr val="741F02"/>
              </a:solidFill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830" y="1515378"/>
            <a:ext cx="600075" cy="180975"/>
          </a:xfrm>
          <a:prstGeom prst="rect">
            <a:avLst/>
          </a:prstGeom>
        </p:spPr>
      </p:pic>
      <p:sp>
        <p:nvSpPr>
          <p:cNvPr id="39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2335358" y="1427380"/>
            <a:ext cx="411843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0820" y="1306958"/>
            <a:ext cx="790575" cy="561975"/>
          </a:xfrm>
          <a:prstGeom prst="rect">
            <a:avLst/>
          </a:prstGeom>
        </p:spPr>
      </p:pic>
      <p:sp>
        <p:nvSpPr>
          <p:cNvPr id="43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1228382" y="1425087"/>
            <a:ext cx="411843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0611" y="1228267"/>
            <a:ext cx="1228725" cy="552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2529" y="1660069"/>
            <a:ext cx="857250" cy="19050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2054" y="1289946"/>
            <a:ext cx="838200" cy="14287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031" y="3118320"/>
            <a:ext cx="600075" cy="180975"/>
          </a:xfrm>
          <a:prstGeom prst="rect">
            <a:avLst/>
          </a:prstGeom>
        </p:spPr>
      </p:pic>
      <p:sp>
        <p:nvSpPr>
          <p:cNvPr id="50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1882559" y="3030322"/>
            <a:ext cx="411843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8021" y="2909900"/>
            <a:ext cx="790575" cy="561975"/>
          </a:xfrm>
          <a:prstGeom prst="rect">
            <a:avLst/>
          </a:prstGeom>
        </p:spPr>
      </p:pic>
      <p:sp>
        <p:nvSpPr>
          <p:cNvPr id="52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775583" y="3028029"/>
            <a:ext cx="411843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6104" y="2746845"/>
            <a:ext cx="1228725" cy="55245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42380" y="3567994"/>
            <a:ext cx="838200" cy="1428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14107" y="3758255"/>
            <a:ext cx="1285875" cy="561975"/>
          </a:xfrm>
          <a:prstGeom prst="rect">
            <a:avLst/>
          </a:prstGeom>
        </p:spPr>
      </p:pic>
      <p:sp>
        <p:nvSpPr>
          <p:cNvPr id="56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1302263" y="3885220"/>
            <a:ext cx="411843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6248445" y="2869603"/>
            <a:ext cx="411843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63633" y="2737320"/>
            <a:ext cx="1285875" cy="56197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41807" y="3749733"/>
            <a:ext cx="1266825" cy="561975"/>
          </a:xfrm>
          <a:prstGeom prst="rect">
            <a:avLst/>
          </a:prstGeom>
        </p:spPr>
      </p:pic>
      <p:sp>
        <p:nvSpPr>
          <p:cNvPr id="59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5070266" y="4344713"/>
            <a:ext cx="2835345" cy="85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crossover product</a:t>
            </a:r>
          </a:p>
          <a:p>
            <a:r>
              <a:rPr lang="en-US" sz="1300" i="1" dirty="0">
                <a:solidFill>
                  <a:schemeClr val="tx1"/>
                </a:solidFill>
                <a:latin typeface="Arial"/>
                <a:cs typeface="Arial"/>
              </a:rPr>
              <a:t>implicates reversibility</a:t>
            </a:r>
            <a:endParaRPr lang="en-US" sz="1300" i="1" dirty="0">
              <a:solidFill>
                <a:srgbClr val="741F0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83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273" y="302920"/>
            <a:ext cx="7736440" cy="478326"/>
          </a:xfrm>
        </p:spPr>
        <p:txBody>
          <a:bodyPr anchor="t" anchorCtr="1">
            <a:noAutofit/>
          </a:bodyPr>
          <a:lstStyle/>
          <a:p>
            <a:r>
              <a:rPr lang="en-US" sz="2400" b="1" i="1" dirty="0">
                <a:solidFill>
                  <a:srgbClr val="741F02"/>
                </a:solidFill>
                <a:latin typeface="Arial"/>
                <a:cs typeface="Arial"/>
              </a:rPr>
              <a:t>Intermediate Resubmission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480" y="825532"/>
            <a:ext cx="8192770" cy="2576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Intermediate resubmission tests whether the specified substance could be an intermediate, based on whether it gets converted to the desired product under the reaction conditions.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Again, resubmission does not conclusively prove that it is an intermediate just because it gets converted to the desired product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However, resubmission can conclusively prove that something is not an intermediate if it does not react under the reaction conditions.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Resubmission is only possible if the proposed intermediate can be isolated.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Example: </a:t>
            </a:r>
            <a:r>
              <a:rPr lang="en-US" sz="1600" b="1" dirty="0" err="1">
                <a:solidFill>
                  <a:schemeClr val="tx1"/>
                </a:solidFill>
                <a:latin typeface="Arial"/>
                <a:cs typeface="Arial"/>
              </a:rPr>
              <a:t>Petasis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 reaction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2520" y="6419088"/>
            <a:ext cx="496346" cy="365125"/>
          </a:xfrm>
        </p:spPr>
        <p:txBody>
          <a:bodyPr/>
          <a:lstStyle/>
          <a:p>
            <a:pPr algn="l"/>
            <a:fld id="{9894A4F5-6F06-FC44-B593-F01E79F1E31C}" type="slidenum">
              <a:rPr 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21</a:t>
            </a:fld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71" y="3516086"/>
            <a:ext cx="1638300" cy="590550"/>
          </a:xfrm>
          <a:prstGeom prst="rect">
            <a:avLst/>
          </a:prstGeom>
        </p:spPr>
      </p:pic>
      <p:sp>
        <p:nvSpPr>
          <p:cNvPr id="29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2396671" y="3447141"/>
            <a:ext cx="1541010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   CH</a:t>
            </a:r>
            <a:r>
              <a:rPr lang="en-US" sz="1600" baseline="-25000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2396671" y="3734315"/>
            <a:ext cx="1541010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   </a:t>
            </a:r>
            <a:r>
              <a:rPr lang="en-US" sz="1300" dirty="0" err="1">
                <a:solidFill>
                  <a:schemeClr val="tx1"/>
                </a:solidFill>
                <a:latin typeface="Arial"/>
                <a:cs typeface="Arial"/>
              </a:rPr>
              <a:t>PhB</a:t>
            </a:r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(OH)</a:t>
            </a:r>
            <a:r>
              <a:rPr lang="en-US" sz="1600" baseline="-25000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3200" y="3429515"/>
            <a:ext cx="838200" cy="304800"/>
          </a:xfrm>
          <a:prstGeom prst="rect">
            <a:avLst/>
          </a:prstGeom>
        </p:spPr>
      </p:pic>
      <p:sp>
        <p:nvSpPr>
          <p:cNvPr id="32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3828824" y="3663885"/>
            <a:ext cx="1124176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 err="1">
                <a:solidFill>
                  <a:schemeClr val="tx1"/>
                </a:solidFill>
                <a:latin typeface="Arial"/>
                <a:cs typeface="Arial"/>
              </a:rPr>
              <a:t>dioxane</a:t>
            </a:r>
            <a:endParaRPr lang="en-US" sz="1600" baseline="-25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0580" y="3415581"/>
            <a:ext cx="1638300" cy="628650"/>
          </a:xfrm>
          <a:prstGeom prst="rect">
            <a:avLst/>
          </a:prstGeom>
        </p:spPr>
      </p:pic>
      <p:sp>
        <p:nvSpPr>
          <p:cNvPr id="34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6986714" y="3501567"/>
            <a:ext cx="1396999" cy="33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80% yield</a:t>
            </a:r>
            <a:endParaRPr lang="en-US" sz="1300" dirty="0">
              <a:solidFill>
                <a:srgbClr val="741F02"/>
              </a:solidFill>
              <a:latin typeface="Arial"/>
              <a:cs typeface="Arial"/>
            </a:endParaRP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451417" y="4245428"/>
            <a:ext cx="8192770" cy="717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Test whether a </a:t>
            </a:r>
            <a:r>
              <a:rPr lang="en-US" sz="1600" dirty="0" err="1">
                <a:solidFill>
                  <a:schemeClr val="tx1"/>
                </a:solidFill>
                <a:latin typeface="Arial"/>
                <a:cs typeface="Arial"/>
              </a:rPr>
              <a:t>hemiaminal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is an intermediate by preparing and resubmitting one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71" y="4893129"/>
            <a:ext cx="1638300" cy="590550"/>
          </a:xfrm>
          <a:prstGeom prst="rect">
            <a:avLst/>
          </a:prstGeom>
        </p:spPr>
      </p:pic>
      <p:sp>
        <p:nvSpPr>
          <p:cNvPr id="38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2396671" y="4824184"/>
            <a:ext cx="1541010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   CH</a:t>
            </a:r>
            <a:r>
              <a:rPr lang="en-US" sz="1600" baseline="-25000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2396671" y="5111358"/>
            <a:ext cx="1541010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   </a:t>
            </a:r>
            <a:r>
              <a:rPr lang="en-US" sz="1300" dirty="0" err="1">
                <a:solidFill>
                  <a:schemeClr val="tx1"/>
                </a:solidFill>
                <a:latin typeface="Arial"/>
                <a:cs typeface="Arial"/>
              </a:rPr>
              <a:t>PhB</a:t>
            </a:r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(OH)</a:t>
            </a:r>
            <a:r>
              <a:rPr lang="en-US" sz="1600" baseline="-25000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1600" y="5397642"/>
            <a:ext cx="838200" cy="304800"/>
          </a:xfrm>
          <a:prstGeom prst="rect">
            <a:avLst/>
          </a:prstGeom>
        </p:spPr>
      </p:pic>
      <p:sp>
        <p:nvSpPr>
          <p:cNvPr id="44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3727224" y="5632012"/>
            <a:ext cx="1124176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 err="1">
                <a:solidFill>
                  <a:schemeClr val="tx1"/>
                </a:solidFill>
                <a:latin typeface="Arial"/>
                <a:cs typeface="Arial"/>
              </a:rPr>
              <a:t>dioxane</a:t>
            </a:r>
            <a:endParaRPr lang="en-US" sz="1600" baseline="-25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0580" y="4792624"/>
            <a:ext cx="1638300" cy="628650"/>
          </a:xfrm>
          <a:prstGeom prst="rect">
            <a:avLst/>
          </a:prstGeom>
        </p:spPr>
      </p:pic>
      <p:sp>
        <p:nvSpPr>
          <p:cNvPr id="46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6986714" y="4878610"/>
            <a:ext cx="1396999" cy="33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80% yield</a:t>
            </a:r>
            <a:endParaRPr lang="en-US" sz="1300" dirty="0">
              <a:solidFill>
                <a:srgbClr val="741F02"/>
              </a:solidFill>
              <a:latin typeface="Arial"/>
              <a:cs typeface="Arial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4708" y="5790438"/>
            <a:ext cx="923925" cy="628650"/>
          </a:xfrm>
          <a:prstGeom prst="rect">
            <a:avLst/>
          </a:prstGeom>
        </p:spPr>
      </p:pic>
      <p:sp>
        <p:nvSpPr>
          <p:cNvPr id="48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1547838" y="6016963"/>
            <a:ext cx="386870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5705165"/>
            <a:ext cx="923925" cy="628650"/>
          </a:xfrm>
          <a:prstGeom prst="rect">
            <a:avLst/>
          </a:prstGeom>
        </p:spPr>
      </p:pic>
      <p:sp>
        <p:nvSpPr>
          <p:cNvPr id="57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6154309" y="5817796"/>
            <a:ext cx="386870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or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9186" y="5705165"/>
            <a:ext cx="9144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61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273" y="302920"/>
            <a:ext cx="7736440" cy="478326"/>
          </a:xfrm>
        </p:spPr>
        <p:txBody>
          <a:bodyPr anchor="t" anchorCtr="1">
            <a:noAutofit/>
          </a:bodyPr>
          <a:lstStyle/>
          <a:p>
            <a:r>
              <a:rPr lang="en-US" sz="2400" b="1" i="1" dirty="0">
                <a:solidFill>
                  <a:srgbClr val="741F02"/>
                </a:solidFill>
                <a:latin typeface="Arial"/>
                <a:cs typeface="Arial"/>
              </a:rPr>
              <a:t>Mechanistic Questions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480" y="943458"/>
            <a:ext cx="8192770" cy="5840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• 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Mechanistic </a:t>
            </a:r>
            <a:r>
              <a:rPr lang="en-US" sz="1600">
                <a:solidFill>
                  <a:schemeClr val="tx1"/>
                </a:solidFill>
                <a:latin typeface="Arial"/>
                <a:cs typeface="Arial"/>
              </a:rPr>
              <a:t>hypotheses must be </a:t>
            </a:r>
            <a:r>
              <a:rPr lang="en-US" sz="1600" i="1" dirty="0">
                <a:solidFill>
                  <a:schemeClr val="tx1"/>
                </a:solidFill>
                <a:latin typeface="Arial"/>
                <a:cs typeface="Arial"/>
              </a:rPr>
              <a:t>falsifiable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by empirical evidence or else they cannot be evaluated through hypothesis testing.</a:t>
            </a:r>
            <a:endParaRPr lang="en-US" sz="16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⦁ 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When considering multiple mechanisms, the point at which they disagree is a </a:t>
            </a:r>
            <a:r>
              <a:rPr lang="en-US" sz="1600" i="1" dirty="0">
                <a:solidFill>
                  <a:schemeClr val="tx1"/>
                </a:solidFill>
                <a:latin typeface="Arial"/>
                <a:cs typeface="Arial"/>
              </a:rPr>
              <a:t>mechanistic question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A valid mechanistic question must have: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</a:t>
            </a:r>
            <a:r>
              <a:rPr lang="en-US" sz="1600" i="1" dirty="0">
                <a:solidFill>
                  <a:schemeClr val="tx1"/>
                </a:solidFill>
                <a:latin typeface="Arial"/>
                <a:cs typeface="Arial"/>
              </a:rPr>
              <a:t>Multiple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plausible mechanistic hypotheses as alternatives.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An implication for prediction of future reactions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Example 1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: Is there a valid mechanistic question here?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2520" y="6419088"/>
            <a:ext cx="496346" cy="365125"/>
          </a:xfrm>
        </p:spPr>
        <p:txBody>
          <a:bodyPr/>
          <a:lstStyle/>
          <a:p>
            <a:pPr algn="l"/>
            <a:fld id="{9894A4F5-6F06-FC44-B593-F01E79F1E31C}" type="slidenum">
              <a:rPr 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3</a:t>
            </a:fld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115" y="3309840"/>
            <a:ext cx="819150" cy="5905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3202" y="3290790"/>
            <a:ext cx="695325" cy="628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0394" y="3290790"/>
            <a:ext cx="1228725" cy="628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2023" y="3352703"/>
            <a:ext cx="904875" cy="504825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2184761" y="3446689"/>
            <a:ext cx="454945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6402615" y="3446689"/>
            <a:ext cx="1235528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  </a:t>
            </a:r>
            <a:r>
              <a:rPr lang="en-US" sz="1300" dirty="0" err="1">
                <a:solidFill>
                  <a:schemeClr val="tx1"/>
                </a:solidFill>
                <a:latin typeface="Arial"/>
                <a:cs typeface="Arial"/>
              </a:rPr>
              <a:t>NaCl</a:t>
            </a:r>
            <a:endParaRPr lang="en-US" sz="13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949233" y="4005039"/>
            <a:ext cx="1235528" cy="3168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1" dirty="0">
                <a:solidFill>
                  <a:schemeClr val="tx1"/>
                </a:solidFill>
                <a:latin typeface="Arial"/>
                <a:cs typeface="Arial"/>
              </a:rPr>
              <a:t>Hypothesis 1</a:t>
            </a:r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4015" y="4321891"/>
            <a:ext cx="1714500" cy="7429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1478" y="4550914"/>
            <a:ext cx="790575" cy="1428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0285" y="4329731"/>
            <a:ext cx="1228725" cy="628650"/>
          </a:xfrm>
          <a:prstGeom prst="rect">
            <a:avLst/>
          </a:prstGeom>
        </p:spPr>
      </p:pic>
      <p:sp>
        <p:nvSpPr>
          <p:cNvPr id="15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5412015" y="4485630"/>
            <a:ext cx="1235528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  </a:t>
            </a:r>
            <a:r>
              <a:rPr lang="en-US" sz="1300" dirty="0" err="1">
                <a:solidFill>
                  <a:schemeClr val="tx1"/>
                </a:solidFill>
                <a:latin typeface="Arial"/>
                <a:cs typeface="Arial"/>
              </a:rPr>
              <a:t>NaCl</a:t>
            </a:r>
            <a:endParaRPr lang="en-US" sz="13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1021444" y="5091798"/>
            <a:ext cx="1235528" cy="3168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00" b="1" dirty="0">
                <a:solidFill>
                  <a:schemeClr val="tx1"/>
                </a:solidFill>
                <a:latin typeface="Arial"/>
                <a:cs typeface="Arial"/>
              </a:rPr>
              <a:t>Hypothesis 2</a:t>
            </a:r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4015" y="5404462"/>
            <a:ext cx="1714500" cy="7334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82754" y="5663762"/>
            <a:ext cx="561975" cy="1428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32053" y="5484825"/>
            <a:ext cx="1228725" cy="75247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58083" y="5663762"/>
            <a:ext cx="561975" cy="14287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3180" y="5430399"/>
            <a:ext cx="1228725" cy="628650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7304910" y="5586298"/>
            <a:ext cx="1235528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  </a:t>
            </a:r>
            <a:r>
              <a:rPr lang="en-US" sz="1300" dirty="0" err="1">
                <a:solidFill>
                  <a:schemeClr val="tx1"/>
                </a:solidFill>
                <a:latin typeface="Arial"/>
                <a:cs typeface="Arial"/>
              </a:rPr>
              <a:t>NaCl</a:t>
            </a:r>
            <a:endParaRPr lang="en-US" sz="13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8371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273" y="302920"/>
            <a:ext cx="7736440" cy="478326"/>
          </a:xfrm>
        </p:spPr>
        <p:txBody>
          <a:bodyPr anchor="t" anchorCtr="1">
            <a:noAutofit/>
          </a:bodyPr>
          <a:lstStyle/>
          <a:p>
            <a:r>
              <a:rPr lang="en-US" sz="2400" b="1" i="1" dirty="0">
                <a:solidFill>
                  <a:srgbClr val="741F02"/>
                </a:solidFill>
                <a:latin typeface="Arial"/>
                <a:cs typeface="Arial"/>
              </a:rPr>
              <a:t>Mechanistic Questions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480" y="943458"/>
            <a:ext cx="8192770" cy="5840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Example 2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: Is there a valid mechanistic question here?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2520" y="6419088"/>
            <a:ext cx="496346" cy="365125"/>
          </a:xfrm>
        </p:spPr>
        <p:txBody>
          <a:bodyPr/>
          <a:lstStyle/>
          <a:p>
            <a:pPr algn="l"/>
            <a:fld id="{9894A4F5-6F06-FC44-B593-F01E79F1E31C}" type="slidenum">
              <a:rPr 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4</a:t>
            </a:fld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450" y="1727520"/>
            <a:ext cx="3086100" cy="52387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673" y="3039244"/>
            <a:ext cx="4067175" cy="26765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0824" y="2953519"/>
            <a:ext cx="3876675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47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273" y="302920"/>
            <a:ext cx="7736440" cy="478326"/>
          </a:xfrm>
        </p:spPr>
        <p:txBody>
          <a:bodyPr anchor="t" anchorCtr="1">
            <a:noAutofit/>
          </a:bodyPr>
          <a:lstStyle/>
          <a:p>
            <a:r>
              <a:rPr lang="en-US" sz="2400" b="1" i="1" dirty="0">
                <a:solidFill>
                  <a:srgbClr val="741F02"/>
                </a:solidFill>
                <a:latin typeface="Arial"/>
                <a:cs typeface="Arial"/>
              </a:rPr>
              <a:t>Mechanistic Questions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480" y="943458"/>
            <a:ext cx="8192770" cy="479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Example 3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: Is there a valid mechanistic question here?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2520" y="6419088"/>
            <a:ext cx="496346" cy="365125"/>
          </a:xfrm>
        </p:spPr>
        <p:txBody>
          <a:bodyPr/>
          <a:lstStyle/>
          <a:p>
            <a:pPr algn="l"/>
            <a:fld id="{9894A4F5-6F06-FC44-B593-F01E79F1E31C}" type="slidenum">
              <a:rPr 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5</a:t>
            </a:fld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700" y="1423427"/>
            <a:ext cx="933450" cy="561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1318" y="1632977"/>
            <a:ext cx="1038225" cy="142875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3147787" y="1391640"/>
            <a:ext cx="827036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 err="1">
                <a:solidFill>
                  <a:schemeClr val="tx1"/>
                </a:solidFill>
                <a:latin typeface="Arial"/>
                <a:cs typeface="Arial"/>
              </a:rPr>
              <a:t>AcOH</a:t>
            </a:r>
            <a:endParaRPr lang="en-US" sz="13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9711" y="1423427"/>
            <a:ext cx="962025" cy="561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0929" y="1423427"/>
            <a:ext cx="1047750" cy="561975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5631904" y="1545988"/>
            <a:ext cx="448858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1587496" y="2047182"/>
            <a:ext cx="1318079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100% </a:t>
            </a:r>
            <a:r>
              <a:rPr lang="en-US" sz="1300" dirty="0" err="1">
                <a:solidFill>
                  <a:schemeClr val="tx1"/>
                </a:solidFill>
                <a:latin typeface="Arial"/>
                <a:cs typeface="Arial"/>
              </a:rPr>
              <a:t>ee</a:t>
            </a:r>
            <a:endParaRPr lang="en-US" sz="13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5250545" y="1993679"/>
            <a:ext cx="1318079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racemic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11480" y="2447501"/>
            <a:ext cx="1856377" cy="479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Hypothesis 1:</a:t>
            </a:r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05200" y="2821216"/>
            <a:ext cx="923925" cy="6572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46504" y="3478441"/>
            <a:ext cx="133350" cy="4191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0402" y="3861257"/>
            <a:ext cx="2324100" cy="81915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8261" y="4728490"/>
            <a:ext cx="133350" cy="419100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2117262" y="3496583"/>
            <a:ext cx="827036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−</a:t>
            </a:r>
            <a:r>
              <a:rPr lang="en-US" sz="1300" dirty="0" err="1">
                <a:solidFill>
                  <a:schemeClr val="tx1"/>
                </a:solidFill>
                <a:latin typeface="Arial"/>
                <a:cs typeface="Arial"/>
              </a:rPr>
              <a:t>TfO</a:t>
            </a:r>
            <a:r>
              <a:rPr lang="en-US" sz="1300" baseline="30000" dirty="0">
                <a:solidFill>
                  <a:schemeClr val="tx1"/>
                </a:solidFill>
                <a:latin typeface="Arial"/>
                <a:cs typeface="Arial"/>
              </a:rPr>
              <a:t>−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08093" y="4817393"/>
            <a:ext cx="133350" cy="4191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93923" y="4728490"/>
            <a:ext cx="133350" cy="4191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73755" y="4817393"/>
            <a:ext cx="133350" cy="4191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430" y="5403970"/>
            <a:ext cx="962025" cy="56197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7262" y="5401935"/>
            <a:ext cx="1047750" cy="5619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18712" y="3813435"/>
            <a:ext cx="2324100" cy="819150"/>
          </a:xfrm>
          <a:prstGeom prst="rect">
            <a:avLst/>
          </a:prstGeom>
        </p:spPr>
      </p:pic>
      <p:sp>
        <p:nvSpPr>
          <p:cNvPr id="31" name="Subtitle 2"/>
          <p:cNvSpPr txBox="1">
            <a:spLocks/>
          </p:cNvSpPr>
          <p:nvPr/>
        </p:nvSpPr>
        <p:spPr>
          <a:xfrm>
            <a:off x="4657131" y="2371334"/>
            <a:ext cx="1856377" cy="479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Hypothesis 2:</a:t>
            </a:r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58529" y="2753440"/>
            <a:ext cx="923925" cy="65722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99833" y="3410665"/>
            <a:ext cx="133350" cy="419100"/>
          </a:xfrm>
          <a:prstGeom prst="rect">
            <a:avLst/>
          </a:prstGeom>
        </p:spPr>
      </p:pic>
      <p:sp>
        <p:nvSpPr>
          <p:cNvPr id="34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6070591" y="3428807"/>
            <a:ext cx="827036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−</a:t>
            </a:r>
            <a:r>
              <a:rPr lang="en-US" sz="1300" dirty="0" err="1">
                <a:solidFill>
                  <a:schemeClr val="tx1"/>
                </a:solidFill>
                <a:latin typeface="Arial"/>
                <a:cs typeface="Arial"/>
              </a:rPr>
              <a:t>TfO</a:t>
            </a:r>
            <a:r>
              <a:rPr lang="en-US" sz="1300" baseline="30000" dirty="0">
                <a:solidFill>
                  <a:schemeClr val="tx1"/>
                </a:solidFill>
                <a:latin typeface="Arial"/>
                <a:cs typeface="Arial"/>
              </a:rPr>
              <a:t>−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44182" y="4730525"/>
            <a:ext cx="133350" cy="4191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24014" y="4819428"/>
            <a:ext cx="133350" cy="4191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9844" y="4730525"/>
            <a:ext cx="133350" cy="4191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9676" y="4819428"/>
            <a:ext cx="133350" cy="4191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6351" y="5406005"/>
            <a:ext cx="962025" cy="56197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3183" y="5403970"/>
            <a:ext cx="104775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89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6033959" y="1460505"/>
            <a:ext cx="2661921" cy="165097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212739" y="1460505"/>
            <a:ext cx="2248263" cy="165097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11480" y="1460505"/>
            <a:ext cx="2101305" cy="165097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273" y="302920"/>
            <a:ext cx="7736440" cy="478326"/>
          </a:xfrm>
        </p:spPr>
        <p:txBody>
          <a:bodyPr anchor="t" anchorCtr="1">
            <a:noAutofit/>
          </a:bodyPr>
          <a:lstStyle/>
          <a:p>
            <a:r>
              <a:rPr lang="en-US" sz="2400" b="1" i="1" dirty="0">
                <a:solidFill>
                  <a:srgbClr val="741F02"/>
                </a:solidFill>
                <a:latin typeface="Arial"/>
                <a:cs typeface="Arial"/>
              </a:rPr>
              <a:t>Workflow for Mechanistic Analysis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480" y="1460505"/>
            <a:ext cx="2309948" cy="165097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Isolate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and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characterize 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the reaction components, conditions, and products (specify the reaction and its outcome)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2520" y="6419088"/>
            <a:ext cx="496346" cy="365125"/>
          </a:xfrm>
        </p:spPr>
        <p:txBody>
          <a:bodyPr/>
          <a:lstStyle/>
          <a:p>
            <a:pPr algn="l"/>
            <a:fld id="{9894A4F5-6F06-FC44-B593-F01E79F1E31C}" type="slidenum">
              <a:rPr 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6</a:t>
            </a:fld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3249023" y="1460505"/>
            <a:ext cx="2248263" cy="1650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Control Experiments 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identify which component (reactant, reagent, or condition) serves which role in the reaction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6114150" y="1460505"/>
            <a:ext cx="2581730" cy="1650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Generate valid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mechanistic hypotheses 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that explain the product outcome within accepted paradigms of organic chemistry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566" y="2114540"/>
            <a:ext cx="457200" cy="3429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7286" y="2114540"/>
            <a:ext cx="457200" cy="34290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1350372" y="4044071"/>
            <a:ext cx="2661921" cy="165097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1430563" y="4044071"/>
            <a:ext cx="2581730" cy="1650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Formulate and test predictions about reaction outcomes for each hypothesis, and test them with a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mechanistic experiment.</a:t>
            </a:r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809" y="4743445"/>
            <a:ext cx="457200" cy="342900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4895486" y="4049516"/>
            <a:ext cx="2661921" cy="165097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ubtitle 2"/>
          <p:cNvSpPr txBox="1">
            <a:spLocks/>
          </p:cNvSpPr>
          <p:nvPr/>
        </p:nvSpPr>
        <p:spPr>
          <a:xfrm>
            <a:off x="4975677" y="4049516"/>
            <a:ext cx="2581730" cy="1650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Based on outcome, draw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conclusions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reformulate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your hypotheses or design new mechanistic experiments.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0852" y="4748890"/>
            <a:ext cx="4572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03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273" y="302920"/>
            <a:ext cx="7736440" cy="478326"/>
          </a:xfrm>
        </p:spPr>
        <p:txBody>
          <a:bodyPr anchor="t" anchorCtr="1">
            <a:noAutofit/>
          </a:bodyPr>
          <a:lstStyle/>
          <a:p>
            <a:r>
              <a:rPr lang="en-US" sz="2400" b="1" i="1" dirty="0">
                <a:solidFill>
                  <a:srgbClr val="741F02"/>
                </a:solidFill>
                <a:latin typeface="Arial"/>
                <a:cs typeface="Arial"/>
              </a:rPr>
              <a:t>Outline of this Course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480" y="825535"/>
            <a:ext cx="8192770" cy="86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First step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: Describing the chemical reaction: what was put into the reaction, what was done to the reaction, and what products were obtained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2520" y="6419088"/>
            <a:ext cx="496346" cy="365125"/>
          </a:xfrm>
        </p:spPr>
        <p:txBody>
          <a:bodyPr/>
          <a:lstStyle/>
          <a:p>
            <a:pPr algn="l"/>
            <a:fld id="{9894A4F5-6F06-FC44-B593-F01E79F1E31C}" type="slidenum">
              <a:rPr 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7</a:t>
            </a:fld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1" name="Subtitle 2"/>
          <p:cNvSpPr txBox="1">
            <a:spLocks/>
          </p:cNvSpPr>
          <p:nvPr/>
        </p:nvSpPr>
        <p:spPr>
          <a:xfrm>
            <a:off x="411480" y="3075215"/>
            <a:ext cx="8192770" cy="3565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I am taking this for granted, but you will lose points if you leave out essential information here.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Control experiments 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(this lesson): The first lesson teaches how to identify which component participates in the reaction and to what capacity by probing them individually.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Mechanistic hypotheses 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(lessons 2-4): The second section of this course covers the relevant paradigms of organic reaction mechanisms, which can be combined with topic-specific literature searching in order to propose a mechanism that would make sense to organic chemists.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Mechanistic experiments 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(lesson 1b and lessons 5-7): A variety of physical techniques rely on how subtle variations in the reagents or conditions effects the rate or outcome of a chemical reaction as a way to answer mechanistic questions.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Conclusions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(Lessons 8 &amp; 9): the last section covers physical chemistry topics that further help to interpret data from mechanistic studies.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73" y="2115006"/>
            <a:ext cx="1143000" cy="2286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344" y="1819731"/>
            <a:ext cx="476250" cy="81915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6708" y="1848306"/>
            <a:ext cx="1619250" cy="762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2072" y="1795919"/>
            <a:ext cx="752475" cy="86677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35788" y="1311728"/>
            <a:ext cx="2447925" cy="1638300"/>
          </a:xfrm>
          <a:prstGeom prst="rect">
            <a:avLst/>
          </a:prstGeom>
        </p:spPr>
      </p:pic>
      <p:sp>
        <p:nvSpPr>
          <p:cNvPr id="42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6627603" y="2637519"/>
            <a:ext cx="1235528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1" dirty="0">
                <a:solidFill>
                  <a:schemeClr val="tx1"/>
                </a:solidFill>
                <a:latin typeface="Arial"/>
                <a:cs typeface="Arial"/>
              </a:rPr>
              <a:t>ligand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C6F5D718-0164-1144-96B9-392D1A73444F}"/>
              </a:ext>
            </a:extLst>
          </p:cNvPr>
          <p:cNvSpPr txBox="1">
            <a:spLocks/>
          </p:cNvSpPr>
          <p:nvPr/>
        </p:nvSpPr>
        <p:spPr>
          <a:xfrm>
            <a:off x="1956387" y="2070880"/>
            <a:ext cx="411843" cy="316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45765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273" y="302920"/>
            <a:ext cx="7736440" cy="478326"/>
          </a:xfrm>
        </p:spPr>
        <p:txBody>
          <a:bodyPr anchor="t" anchorCtr="1">
            <a:noAutofit/>
          </a:bodyPr>
          <a:lstStyle/>
          <a:p>
            <a:r>
              <a:rPr lang="en-US" sz="2400" b="1" i="1" dirty="0">
                <a:solidFill>
                  <a:srgbClr val="741F02"/>
                </a:solidFill>
                <a:latin typeface="Arial"/>
                <a:cs typeface="Arial"/>
              </a:rPr>
              <a:t>Control Experiments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480" y="825534"/>
            <a:ext cx="8192770" cy="5860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In general, a </a:t>
            </a:r>
            <a:r>
              <a:rPr lang="en-US" sz="1600" i="1" dirty="0">
                <a:solidFill>
                  <a:schemeClr val="tx1"/>
                </a:solidFill>
                <a:latin typeface="Arial"/>
                <a:cs typeface="Arial"/>
              </a:rPr>
              <a:t>control experiment 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distinguishes the role of a </a:t>
            </a:r>
            <a:r>
              <a:rPr lang="en-US" sz="1600" i="1" dirty="0">
                <a:solidFill>
                  <a:schemeClr val="tx1"/>
                </a:solidFill>
                <a:latin typeface="Arial"/>
                <a:cs typeface="Arial"/>
              </a:rPr>
              <a:t>single macroscopic variable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in a complex system. In a mechanistic study these variables include: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                                         •                                                   •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                                         •                                                   •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Even when considering one variable, multiple control experiments are often necessary because they give complementary information.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Consider an analogy (medicine): Sick patients at a hospital are given a new, experimental medicine and then most of them get better.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Mechanistic question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: Does the active pharmaceutical ingredient (API) cause the patients to get better?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    • The API is the single, macroscopic variable of interest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    • Hypothesis 1: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    • Hypothesis 2: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    • Hypothesis 3: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Control experiment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: at least two experiments will need to be performed here</a:t>
            </a:r>
            <a:b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    • Experiment 1: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    • Experiment 2: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2520" y="6419088"/>
            <a:ext cx="496346" cy="365125"/>
          </a:xfrm>
        </p:spPr>
        <p:txBody>
          <a:bodyPr/>
          <a:lstStyle/>
          <a:p>
            <a:pPr algn="l"/>
            <a:fld id="{9894A4F5-6F06-FC44-B593-F01E79F1E31C}" type="slidenum">
              <a:rPr 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8</a:t>
            </a:fld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539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273" y="302920"/>
            <a:ext cx="7736440" cy="478326"/>
          </a:xfrm>
        </p:spPr>
        <p:txBody>
          <a:bodyPr anchor="t" anchorCtr="1">
            <a:noAutofit/>
          </a:bodyPr>
          <a:lstStyle/>
          <a:p>
            <a:r>
              <a:rPr lang="en-US" sz="2400" b="1" i="1" dirty="0">
                <a:solidFill>
                  <a:srgbClr val="741F02"/>
                </a:solidFill>
                <a:latin typeface="Arial"/>
                <a:cs typeface="Arial"/>
              </a:rPr>
              <a:t>Control Experiments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480" y="825534"/>
            <a:ext cx="8192770" cy="5860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What are the predicted outcomes for each hypothesis?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Hypothesis 1: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Hypothesis 2:</a:t>
            </a:r>
          </a:p>
          <a:p>
            <a:pPr algn="l"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• Hypothesis 3: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What if you had only run one of the two experiments?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• In what way can the outcome be inconclusive?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endParaRPr lang="en-US" sz="1600" i="1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endParaRPr lang="en-US" sz="1600" i="1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/>
            <a:r>
              <a:rPr lang="en-US" sz="1600" i="1" dirty="0">
                <a:solidFill>
                  <a:schemeClr val="tx1"/>
                </a:solidFill>
                <a:latin typeface="Arial"/>
                <a:cs typeface="Arial"/>
              </a:rPr>
              <a:t>• 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The most common chemistry control experiments fall into four categories: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1.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Omission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experiments (leave it out, e.g. no pill)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2.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Scavenging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experiments (take it out)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3.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Replacement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experiments (swap it out, e.g. the placebo)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4.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Resubmission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experiments (put it back in)</a:t>
            </a:r>
          </a:p>
          <a:p>
            <a:pPr algn="l"/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   5. 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Validity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 experiments (show that your experimental setup works)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2520" y="6419088"/>
            <a:ext cx="496346" cy="365125"/>
          </a:xfrm>
        </p:spPr>
        <p:txBody>
          <a:bodyPr/>
          <a:lstStyle/>
          <a:p>
            <a:pPr algn="l"/>
            <a:fld id="{9894A4F5-6F06-FC44-B593-F01E79F1E31C}" type="slidenum">
              <a:rPr 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9</a:t>
            </a:fld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56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LabArchives xmlns:xsi="http://www.w3.org/2001/XMLSchema-instance" xmlns:xsd="http://www.w3.org/2001/XMLSchema">
  <BaseUri>https://mynotebook.labarchives.com</BaseUri>
  <eid>NzUuNHw0MTY2MDkvNTgvRW50cnlQYXJ0LzU4OTIwMjgyM3wxOTEuMzk5OTk5OTk5OTk5OTg=</eid>
  <version>1</version>
  <updated-at>2019-04-27T16:08:57-05:00</updated-at>
</LabArchives>
</file>

<file path=customXml/itemProps1.xml><?xml version="1.0" encoding="utf-8"?>
<ds:datastoreItem xmlns:ds="http://schemas.openxmlformats.org/officeDocument/2006/customXml" ds:itemID="{486E9EF7-F0F2-438D-981B-E209A357D61D}">
  <ds:schemaRefs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4300</TotalTime>
  <Words>2481</Words>
  <Application>Microsoft Macintosh PowerPoint</Application>
  <PresentationFormat>On-screen Show (4:3)</PresentationFormat>
  <Paragraphs>311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Lesson 1: Introduction and Control Experiments</vt:lpstr>
      <vt:lpstr>Hypothesis-Driven Mechanistic Analysis</vt:lpstr>
      <vt:lpstr>Mechanistic Questions</vt:lpstr>
      <vt:lpstr>Mechanistic Questions</vt:lpstr>
      <vt:lpstr>Mechanistic Questions</vt:lpstr>
      <vt:lpstr>Workflow for Mechanistic Analysis</vt:lpstr>
      <vt:lpstr>Outline of this Course</vt:lpstr>
      <vt:lpstr>Control Experiments</vt:lpstr>
      <vt:lpstr>Control Experiments</vt:lpstr>
      <vt:lpstr>Omission Experiments</vt:lpstr>
      <vt:lpstr>Omission Experiments</vt:lpstr>
      <vt:lpstr>Scavenging Experiments</vt:lpstr>
      <vt:lpstr>Scavenging Experiments</vt:lpstr>
      <vt:lpstr>Scavenging Experiments</vt:lpstr>
      <vt:lpstr>Replacement Experiments</vt:lpstr>
      <vt:lpstr>Replacement Experiments</vt:lpstr>
      <vt:lpstr>Resubmission Experiments</vt:lpstr>
      <vt:lpstr>Product Resubmission</vt:lpstr>
      <vt:lpstr>Product Resubmission</vt:lpstr>
      <vt:lpstr>Product Resubmission</vt:lpstr>
      <vt:lpstr>Intermediate Resubmission</vt:lpstr>
    </vt:vector>
  </TitlesOfParts>
  <Manager/>
  <Company>Massachusetts Institute of Technology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1a. Intro and Control Experiments</dc:title>
  <dc:subject/>
  <dc:creator>Robert Comito</dc:creator>
  <cp:keywords/>
  <dc:description/>
  <cp:lastModifiedBy>Comito, Robert J</cp:lastModifiedBy>
  <cp:revision>102</cp:revision>
  <cp:lastPrinted>2022-08-23T12:52:56Z</cp:lastPrinted>
  <dcterms:created xsi:type="dcterms:W3CDTF">2019-04-25T21:46:23Z</dcterms:created>
  <dcterms:modified xsi:type="dcterms:W3CDTF">2023-08-17T17:39:55Z</dcterms:modified>
  <cp:category/>
</cp:coreProperties>
</file>